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77"/>
  </p:notesMasterIdLst>
  <p:sldIdLst>
    <p:sldId id="1060" r:id="rId2"/>
    <p:sldId id="1160" r:id="rId3"/>
    <p:sldId id="457" r:id="rId4"/>
    <p:sldId id="1061" r:id="rId5"/>
    <p:sldId id="1062" r:id="rId6"/>
    <p:sldId id="1063" r:id="rId7"/>
    <p:sldId id="1031" r:id="rId8"/>
    <p:sldId id="1032" r:id="rId9"/>
    <p:sldId id="1065" r:id="rId10"/>
    <p:sldId id="1064" r:id="rId11"/>
    <p:sldId id="466" r:id="rId12"/>
    <p:sldId id="467" r:id="rId13"/>
    <p:sldId id="1081" r:id="rId14"/>
    <p:sldId id="1072" r:id="rId15"/>
    <p:sldId id="1075" r:id="rId16"/>
    <p:sldId id="1074" r:id="rId17"/>
    <p:sldId id="1076" r:id="rId18"/>
    <p:sldId id="1066" r:id="rId19"/>
    <p:sldId id="1082" r:id="rId20"/>
    <p:sldId id="1083" r:id="rId21"/>
    <p:sldId id="1084" r:id="rId22"/>
    <p:sldId id="282" r:id="rId23"/>
    <p:sldId id="368" r:id="rId24"/>
    <p:sldId id="369" r:id="rId25"/>
    <p:sldId id="1085" r:id="rId26"/>
    <p:sldId id="328" r:id="rId27"/>
    <p:sldId id="1079" r:id="rId28"/>
    <p:sldId id="1090" r:id="rId29"/>
    <p:sldId id="1073" r:id="rId30"/>
    <p:sldId id="1091" r:id="rId31"/>
    <p:sldId id="1092" r:id="rId32"/>
    <p:sldId id="1093" r:id="rId33"/>
    <p:sldId id="1094" r:id="rId34"/>
    <p:sldId id="1097" r:id="rId35"/>
    <p:sldId id="1098" r:id="rId36"/>
    <p:sldId id="1099" r:id="rId37"/>
    <p:sldId id="1100" r:id="rId38"/>
    <p:sldId id="1045" r:id="rId39"/>
    <p:sldId id="1048" r:id="rId40"/>
    <p:sldId id="1049" r:id="rId41"/>
    <p:sldId id="1050" r:id="rId42"/>
    <p:sldId id="1051" r:id="rId43"/>
    <p:sldId id="1159" r:id="rId44"/>
    <p:sldId id="375" r:id="rId45"/>
    <p:sldId id="379" r:id="rId46"/>
    <p:sldId id="1086" r:id="rId47"/>
    <p:sldId id="376" r:id="rId48"/>
    <p:sldId id="378" r:id="rId49"/>
    <p:sldId id="380" r:id="rId50"/>
    <p:sldId id="377" r:id="rId51"/>
    <p:sldId id="1087" r:id="rId52"/>
    <p:sldId id="1088" r:id="rId53"/>
    <p:sldId id="346" r:id="rId54"/>
    <p:sldId id="381" r:id="rId55"/>
    <p:sldId id="382" r:id="rId56"/>
    <p:sldId id="1163" r:id="rId57"/>
    <p:sldId id="384" r:id="rId58"/>
    <p:sldId id="1164" r:id="rId59"/>
    <p:sldId id="383" r:id="rId60"/>
    <p:sldId id="385" r:id="rId61"/>
    <p:sldId id="386" r:id="rId62"/>
    <p:sldId id="387" r:id="rId63"/>
    <p:sldId id="388" r:id="rId64"/>
    <p:sldId id="389" r:id="rId65"/>
    <p:sldId id="332" r:id="rId66"/>
    <p:sldId id="390" r:id="rId67"/>
    <p:sldId id="1165" r:id="rId68"/>
    <p:sldId id="394" r:id="rId69"/>
    <p:sldId id="395" r:id="rId70"/>
    <p:sldId id="396" r:id="rId71"/>
    <p:sldId id="397" r:id="rId72"/>
    <p:sldId id="398" r:id="rId73"/>
    <p:sldId id="399" r:id="rId74"/>
    <p:sldId id="400" r:id="rId75"/>
    <p:sldId id="401"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03D7AA-0256-41E8-9F84-FB3F9E42BE0C}" type="datetimeFigureOut">
              <a:rPr lang="it-IT" smtClean="0"/>
              <a:t>02/05/2019</a:t>
            </a:fld>
            <a:endParaRPr lang="it-IT" dirty="0"/>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4C76B-4206-4E91-9C0D-0D1C002FA96E}" type="slidenum">
              <a:rPr lang="it-IT" smtClean="0"/>
              <a:t>‹N›</a:t>
            </a:fld>
            <a:endParaRPr lang="it-IT" dirty="0"/>
          </a:p>
        </p:txBody>
      </p:sp>
    </p:spTree>
    <p:extLst>
      <p:ext uri="{BB962C8B-B14F-4D97-AF65-F5344CB8AC3E}">
        <p14:creationId xmlns:p14="http://schemas.microsoft.com/office/powerpoint/2010/main" val="313407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4E1AB7A-CEA3-41A5-AB7E-A245520FB46A}" type="datetime1">
              <a:rPr lang="it-IT" smtClean="0"/>
              <a:t>02/05/2019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19798D28-E91C-416C-BE1D-99D2D5871919}" type="slidenum">
              <a:rPr lang="it-IT" smtClean="0"/>
              <a:t>‹N›</a:t>
            </a:fld>
            <a:endParaRPr lang="it-IT"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145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DB696DE-E67C-4AC8-82CA-9AC23BAE2CAB}" type="datetime1">
              <a:rPr lang="it-IT" smtClean="0"/>
              <a:t>02/05/2019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411658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0A8A106-D6C5-4E99-AE47-493315D0BF24}" type="datetime1">
              <a:rPr lang="it-IT" smtClean="0"/>
              <a:t>02/05/2019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57206900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94A338D-37D5-4FCF-808A-249BFDC7B717}" type="datetime1">
              <a:rPr lang="it-IT" smtClean="0"/>
              <a:t>02/05/2019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29151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436E141-687A-4411-B3D1-D7070F34D955}" type="datetime1">
              <a:rPr lang="it-IT" smtClean="0"/>
              <a:t>02/05/2019</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19798D28-E91C-416C-BE1D-99D2D5871919}" type="slidenum">
              <a:rPr lang="it-IT" smtClean="0"/>
              <a:t>‹N›</a:t>
            </a:fld>
            <a:endParaRPr lang="it-IT"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36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355BBFC-B819-4BFC-98AC-A53CA4D36DD3}" type="datetime1">
              <a:rPr lang="it-IT" smtClean="0"/>
              <a:t>02/05/2019</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9210900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417DFFB-6A7F-4D63-9743-7000392910A4}" type="datetime1">
              <a:rPr lang="it-IT" smtClean="0"/>
              <a:t>02/05/2019</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77736612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69CFBD3-6D46-4F70-811B-D5B3D21B8CAD}" type="datetime1">
              <a:rPr lang="it-IT" smtClean="0"/>
              <a:t>02/05/2019</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153730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1325568-AD1A-4E49-94FA-BF2440D168DE}" type="datetime1">
              <a:rPr lang="it-IT" smtClean="0"/>
              <a:t>02/05/2019</a:t>
            </a:fld>
            <a:endParaRPr lang="it-IT"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dirty="0"/>
          </a:p>
        </p:txBody>
      </p:sp>
      <p:sp>
        <p:nvSpPr>
          <p:cNvPr id="9" name="Slide Number Placeholder 8"/>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359177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F6C12B2-15CB-4178-A727-C3E96C86559B}" type="datetime1">
              <a:rPr lang="it-IT" smtClean="0"/>
              <a:t>02/05/2019</a:t>
            </a:fld>
            <a:endParaRPr lang="it-IT"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9798D28-E91C-416C-BE1D-99D2D5871919}" type="slidenum">
              <a:rPr lang="it-IT" smtClean="0"/>
              <a:t>‹N›</a:t>
            </a:fld>
            <a:endParaRPr lang="it-IT" dirty="0"/>
          </a:p>
        </p:txBody>
      </p:sp>
    </p:spTree>
    <p:extLst>
      <p:ext uri="{BB962C8B-B14F-4D97-AF65-F5344CB8AC3E}">
        <p14:creationId xmlns:p14="http://schemas.microsoft.com/office/powerpoint/2010/main" val="16722334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0A8A106-D6C5-4E99-AE47-493315D0BF24}" type="datetime1">
              <a:rPr lang="it-IT" smtClean="0"/>
              <a:t>02/05/2019</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19798D28-E91C-416C-BE1D-99D2D5871919}" type="slidenum">
              <a:rPr lang="it-IT" smtClean="0"/>
              <a:t>‹N›</a:t>
            </a:fld>
            <a:endParaRPr lang="it-IT" dirty="0"/>
          </a:p>
        </p:txBody>
      </p:sp>
    </p:spTree>
    <p:extLst>
      <p:ext uri="{BB962C8B-B14F-4D97-AF65-F5344CB8AC3E}">
        <p14:creationId xmlns:p14="http://schemas.microsoft.com/office/powerpoint/2010/main" val="51865723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0A8A106-D6C5-4E99-AE47-493315D0BF24}" type="datetime1">
              <a:rPr lang="it-IT" smtClean="0"/>
              <a:t>02/05/2019</a:t>
            </a:fld>
            <a:endParaRPr lang="it-IT"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9798D28-E91C-416C-BE1D-99D2D5871919}" type="slidenum">
              <a:rPr lang="it-IT" smtClean="0"/>
              <a:t>‹N›</a:t>
            </a:fld>
            <a:endParaRPr lang="it-IT"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76795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dirittierisposte.it/capacita_di_succedere_indegnita_rappresentazione_id1117798_art.asp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egnaposto contenuto 2"/>
          <p:cNvSpPr>
            <a:spLocks noGrp="1"/>
          </p:cNvSpPr>
          <p:nvPr>
            <p:ph idx="1"/>
          </p:nvPr>
        </p:nvSpPr>
        <p:spPr>
          <a:xfrm>
            <a:off x="911424" y="1916832"/>
            <a:ext cx="10513167" cy="4248473"/>
          </a:xfrm>
        </p:spPr>
        <p:txBody>
          <a:bodyPr>
            <a:normAutofit/>
          </a:bodyPr>
          <a:lstStyle/>
          <a:p>
            <a:pPr marL="0" indent="0" algn="ctr">
              <a:buFontTx/>
              <a:buNone/>
              <a:defRPr/>
            </a:pPr>
            <a:endParaRPr lang="it-IT" altLang="it-IT" sz="300" u="sng" dirty="0"/>
          </a:p>
          <a:p>
            <a:pPr marL="0" indent="0" algn="ctr">
              <a:buFontTx/>
              <a:buNone/>
              <a:defRPr/>
            </a:pPr>
            <a:endParaRPr lang="it-IT" altLang="it-IT" sz="1050" b="1" dirty="0">
              <a:solidFill>
                <a:srgbClr val="0070C0"/>
              </a:solidFill>
            </a:endParaRPr>
          </a:p>
          <a:p>
            <a:pPr marL="0" indent="0" algn="ctr">
              <a:spcBef>
                <a:spcPct val="0"/>
              </a:spcBef>
              <a:buFontTx/>
              <a:buNone/>
              <a:defRPr/>
            </a:pPr>
            <a:endParaRPr lang="it-IT" altLang="it-IT" sz="1400" u="sng" dirty="0">
              <a:solidFill>
                <a:schemeClr val="tx1"/>
              </a:solidFill>
            </a:endParaRPr>
          </a:p>
          <a:p>
            <a:pPr marL="0" indent="0" algn="ctr">
              <a:spcBef>
                <a:spcPct val="0"/>
              </a:spcBef>
              <a:buFontTx/>
              <a:buNone/>
              <a:defRPr/>
            </a:pPr>
            <a:r>
              <a:rPr lang="it-IT" altLang="it-IT" sz="3300" b="1" dirty="0">
                <a:solidFill>
                  <a:srgbClr val="0070C0"/>
                </a:solidFill>
                <a:latin typeface="Century" panose="02040604050505020304" pitchFamily="18" charset="0"/>
              </a:rPr>
              <a:t>L’accertamento delle entrate locali nel 2019</a:t>
            </a:r>
          </a:p>
          <a:p>
            <a:pPr marL="0" indent="0" algn="ctr">
              <a:spcBef>
                <a:spcPct val="0"/>
              </a:spcBef>
              <a:buFontTx/>
              <a:buNone/>
              <a:defRPr/>
            </a:pPr>
            <a:endParaRPr lang="it-IT" altLang="it-IT" sz="1800" b="1" dirty="0">
              <a:latin typeface="Century" panose="02040604050505020304" pitchFamily="18" charset="0"/>
            </a:endParaRPr>
          </a:p>
          <a:p>
            <a:pPr marL="0" indent="0" algn="ctr">
              <a:buFontTx/>
              <a:buNone/>
              <a:defRPr/>
            </a:pPr>
            <a:r>
              <a:rPr lang="it-IT" altLang="it-IT" sz="1800" b="1" dirty="0">
                <a:latin typeface="Century" panose="02040604050505020304" pitchFamily="18" charset="0"/>
              </a:rPr>
              <a:t>Ufficiotributi.it  -  12 Aprile 2019</a:t>
            </a:r>
          </a:p>
          <a:p>
            <a:pPr marL="0" indent="0" algn="ctr">
              <a:buFontTx/>
              <a:buNone/>
              <a:defRPr/>
            </a:pPr>
            <a:endParaRPr lang="it-IT" altLang="it-IT" sz="1800" dirty="0">
              <a:latin typeface="Century" panose="02040604050505020304" pitchFamily="18" charset="0"/>
            </a:endParaRPr>
          </a:p>
          <a:p>
            <a:pPr marL="0" indent="0" algn="ctr">
              <a:buFontTx/>
              <a:buNone/>
              <a:defRPr/>
            </a:pPr>
            <a:endParaRPr lang="it-IT" altLang="it-IT" sz="1800" u="sng" dirty="0">
              <a:latin typeface="Century" panose="02040604050505020304" pitchFamily="18" charset="0"/>
            </a:endParaRPr>
          </a:p>
          <a:p>
            <a:pPr marL="0" indent="0" algn="ctr">
              <a:buFontTx/>
              <a:buNone/>
              <a:defRPr/>
            </a:pPr>
            <a:r>
              <a:rPr lang="it-IT" altLang="it-IT" sz="2100" b="1" dirty="0">
                <a:latin typeface="Century" panose="02040604050505020304" pitchFamily="18" charset="0"/>
              </a:rPr>
              <a:t>Cristina Carpenedo</a:t>
            </a:r>
          </a:p>
          <a:p>
            <a:pPr marL="0" indent="0" algn="ctr">
              <a:buFontTx/>
              <a:buNone/>
              <a:defRPr/>
            </a:pPr>
            <a:r>
              <a:rPr lang="it-IT" altLang="it-IT" sz="1800" i="1" dirty="0">
                <a:latin typeface="Century" panose="02040604050505020304" pitchFamily="18" charset="0"/>
              </a:rPr>
              <a:t>Direttore del servizio internet ufficiotributi.it.</a:t>
            </a:r>
          </a:p>
          <a:p>
            <a:pPr marL="0" indent="0" algn="ctr">
              <a:buNone/>
              <a:defRPr/>
            </a:pPr>
            <a:r>
              <a:rPr lang="it-IT" altLang="it-IT" sz="1800" i="1" dirty="0">
                <a:latin typeface="Century" panose="02040604050505020304" pitchFamily="18" charset="0"/>
              </a:rPr>
              <a:t>Funzionario della riscossione di Amministrazione Comunale. Autrice di pubblicazioni in materia</a:t>
            </a:r>
            <a:r>
              <a:rPr lang="it-IT" altLang="it-IT" sz="1800" i="1" dirty="0"/>
              <a:t>. </a:t>
            </a:r>
          </a:p>
          <a:p>
            <a:pPr marL="0" indent="0" algn="ctr">
              <a:buFontTx/>
              <a:buNone/>
              <a:defRPr/>
            </a:pPr>
            <a:endParaRPr lang="it-IT" altLang="it-IT" sz="1800" i="1" dirty="0"/>
          </a:p>
        </p:txBody>
      </p:sp>
      <p:sp>
        <p:nvSpPr>
          <p:cNvPr id="3075" name="Rectangle 5"/>
          <p:cNvSpPr>
            <a:spLocks noChangeArrowheads="1"/>
          </p:cNvSpPr>
          <p:nvPr/>
        </p:nvSpPr>
        <p:spPr bwMode="auto">
          <a:xfrm>
            <a:off x="0" y="20851"/>
            <a:ext cx="18473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lvl1pPr eaLnBrk="0" hangingPunct="0">
              <a:spcBef>
                <a:spcPct val="20000"/>
              </a:spcBef>
              <a:buChar char="•"/>
              <a:defRPr sz="3200">
                <a:solidFill>
                  <a:schemeClr val="tx1"/>
                </a:solidFill>
                <a:latin typeface="Times New Roman" pitchFamily="16" charset="0"/>
              </a:defRPr>
            </a:lvl1pPr>
            <a:lvl2pPr marL="742950" indent="-285750" eaLnBrk="0" hangingPunct="0">
              <a:spcBef>
                <a:spcPct val="20000"/>
              </a:spcBef>
              <a:buChar char="–"/>
              <a:defRPr sz="2800">
                <a:solidFill>
                  <a:schemeClr val="tx1"/>
                </a:solidFill>
                <a:latin typeface="Times New Roman" pitchFamily="16" charset="0"/>
              </a:defRPr>
            </a:lvl2pPr>
            <a:lvl3pPr marL="1143000" indent="-228600" eaLnBrk="0" hangingPunct="0">
              <a:spcBef>
                <a:spcPct val="20000"/>
              </a:spcBef>
              <a:buChar char="•"/>
              <a:defRPr sz="2400">
                <a:solidFill>
                  <a:schemeClr val="tx1"/>
                </a:solidFill>
                <a:latin typeface="Times New Roman" pitchFamily="16" charset="0"/>
              </a:defRPr>
            </a:lvl3pPr>
            <a:lvl4pPr marL="1600200" indent="-228600" eaLnBrk="0" hangingPunct="0">
              <a:spcBef>
                <a:spcPct val="20000"/>
              </a:spcBef>
              <a:buChar char="–"/>
              <a:defRPr sz="2000">
                <a:solidFill>
                  <a:schemeClr val="tx1"/>
                </a:solidFill>
                <a:latin typeface="Times New Roman" pitchFamily="16" charset="0"/>
              </a:defRPr>
            </a:lvl4pPr>
            <a:lvl5pPr marL="2057400" indent="-228600" eaLnBrk="0" hangingPunct="0">
              <a:spcBef>
                <a:spcPct val="20000"/>
              </a:spcBef>
              <a:buChar char="»"/>
              <a:defRPr sz="2000">
                <a:solidFill>
                  <a:schemeClr val="tx1"/>
                </a:solidFill>
                <a:latin typeface="Times New Roman" pitchFamily="16" charset="0"/>
              </a:defRPr>
            </a:lvl5pPr>
            <a:lvl6pPr marL="2514600" indent="-228600" eaLnBrk="0" fontAlgn="base" hangingPunct="0">
              <a:spcBef>
                <a:spcPct val="20000"/>
              </a:spcBef>
              <a:spcAft>
                <a:spcPct val="0"/>
              </a:spcAft>
              <a:buChar char="»"/>
              <a:defRPr sz="2000">
                <a:solidFill>
                  <a:schemeClr val="tx1"/>
                </a:solidFill>
                <a:latin typeface="Times New Roman" pitchFamily="16" charset="0"/>
              </a:defRPr>
            </a:lvl6pPr>
            <a:lvl7pPr marL="2971800" indent="-228600" eaLnBrk="0" fontAlgn="base" hangingPunct="0">
              <a:spcBef>
                <a:spcPct val="20000"/>
              </a:spcBef>
              <a:spcAft>
                <a:spcPct val="0"/>
              </a:spcAft>
              <a:buChar char="»"/>
              <a:defRPr sz="2000">
                <a:solidFill>
                  <a:schemeClr val="tx1"/>
                </a:solidFill>
                <a:latin typeface="Times New Roman" pitchFamily="16" charset="0"/>
              </a:defRPr>
            </a:lvl7pPr>
            <a:lvl8pPr marL="3429000" indent="-228600" eaLnBrk="0" fontAlgn="base" hangingPunct="0">
              <a:spcBef>
                <a:spcPct val="20000"/>
              </a:spcBef>
              <a:spcAft>
                <a:spcPct val="0"/>
              </a:spcAft>
              <a:buChar char="»"/>
              <a:defRPr sz="2000">
                <a:solidFill>
                  <a:schemeClr val="tx1"/>
                </a:solidFill>
                <a:latin typeface="Times New Roman" pitchFamily="16" charset="0"/>
              </a:defRPr>
            </a:lvl8pPr>
            <a:lvl9pPr marL="3886200" indent="-228600" eaLnBrk="0" fontAlgn="base" hangingPunct="0">
              <a:spcBef>
                <a:spcPct val="20000"/>
              </a:spcBef>
              <a:spcAft>
                <a:spcPct val="0"/>
              </a:spcAft>
              <a:buChar char="»"/>
              <a:defRPr sz="2000">
                <a:solidFill>
                  <a:schemeClr val="tx1"/>
                </a:solidFill>
                <a:latin typeface="Times New Roman" pitchFamily="16" charset="0"/>
              </a:defRPr>
            </a:lvl9pPr>
          </a:lstStyle>
          <a:p>
            <a:pPr eaLnBrk="1" hangingPunct="1">
              <a:spcBef>
                <a:spcPct val="0"/>
              </a:spcBef>
              <a:buFontTx/>
              <a:buNone/>
            </a:pPr>
            <a:endParaRPr lang="it-IT" altLang="it-IT" sz="2400" dirty="0"/>
          </a:p>
        </p:txBody>
      </p:sp>
      <p:sp>
        <p:nvSpPr>
          <p:cNvPr id="3077" name="Rectangle 6"/>
          <p:cNvSpPr>
            <a:spLocks noChangeArrowheads="1"/>
          </p:cNvSpPr>
          <p:nvPr/>
        </p:nvSpPr>
        <p:spPr bwMode="auto">
          <a:xfrm>
            <a:off x="0" y="453723"/>
            <a:ext cx="184731"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lvl1pPr eaLnBrk="0" hangingPunct="0">
              <a:spcBef>
                <a:spcPct val="20000"/>
              </a:spcBef>
              <a:buChar char="•"/>
              <a:defRPr sz="3200">
                <a:solidFill>
                  <a:schemeClr val="tx1"/>
                </a:solidFill>
                <a:latin typeface="Times New Roman" pitchFamily="16" charset="0"/>
              </a:defRPr>
            </a:lvl1pPr>
            <a:lvl2pPr marL="742950" indent="-285750" eaLnBrk="0" hangingPunct="0">
              <a:spcBef>
                <a:spcPct val="20000"/>
              </a:spcBef>
              <a:buChar char="–"/>
              <a:defRPr sz="2800">
                <a:solidFill>
                  <a:schemeClr val="tx1"/>
                </a:solidFill>
                <a:latin typeface="Times New Roman" pitchFamily="16" charset="0"/>
              </a:defRPr>
            </a:lvl2pPr>
            <a:lvl3pPr marL="1143000" indent="-228600" eaLnBrk="0" hangingPunct="0">
              <a:spcBef>
                <a:spcPct val="20000"/>
              </a:spcBef>
              <a:buChar char="•"/>
              <a:defRPr sz="2400">
                <a:solidFill>
                  <a:schemeClr val="tx1"/>
                </a:solidFill>
                <a:latin typeface="Times New Roman" pitchFamily="16" charset="0"/>
              </a:defRPr>
            </a:lvl3pPr>
            <a:lvl4pPr marL="1600200" indent="-228600" eaLnBrk="0" hangingPunct="0">
              <a:spcBef>
                <a:spcPct val="20000"/>
              </a:spcBef>
              <a:buChar char="–"/>
              <a:defRPr sz="2000">
                <a:solidFill>
                  <a:schemeClr val="tx1"/>
                </a:solidFill>
                <a:latin typeface="Times New Roman" pitchFamily="16" charset="0"/>
              </a:defRPr>
            </a:lvl4pPr>
            <a:lvl5pPr marL="2057400" indent="-228600" eaLnBrk="0" hangingPunct="0">
              <a:spcBef>
                <a:spcPct val="20000"/>
              </a:spcBef>
              <a:buChar char="»"/>
              <a:defRPr sz="2000">
                <a:solidFill>
                  <a:schemeClr val="tx1"/>
                </a:solidFill>
                <a:latin typeface="Times New Roman" pitchFamily="16" charset="0"/>
              </a:defRPr>
            </a:lvl5pPr>
            <a:lvl6pPr marL="2514600" indent="-228600" eaLnBrk="0" fontAlgn="base" hangingPunct="0">
              <a:spcBef>
                <a:spcPct val="20000"/>
              </a:spcBef>
              <a:spcAft>
                <a:spcPct val="0"/>
              </a:spcAft>
              <a:buChar char="»"/>
              <a:defRPr sz="2000">
                <a:solidFill>
                  <a:schemeClr val="tx1"/>
                </a:solidFill>
                <a:latin typeface="Times New Roman" pitchFamily="16" charset="0"/>
              </a:defRPr>
            </a:lvl6pPr>
            <a:lvl7pPr marL="2971800" indent="-228600" eaLnBrk="0" fontAlgn="base" hangingPunct="0">
              <a:spcBef>
                <a:spcPct val="20000"/>
              </a:spcBef>
              <a:spcAft>
                <a:spcPct val="0"/>
              </a:spcAft>
              <a:buChar char="»"/>
              <a:defRPr sz="2000">
                <a:solidFill>
                  <a:schemeClr val="tx1"/>
                </a:solidFill>
                <a:latin typeface="Times New Roman" pitchFamily="16" charset="0"/>
              </a:defRPr>
            </a:lvl7pPr>
            <a:lvl8pPr marL="3429000" indent="-228600" eaLnBrk="0" fontAlgn="base" hangingPunct="0">
              <a:spcBef>
                <a:spcPct val="20000"/>
              </a:spcBef>
              <a:spcAft>
                <a:spcPct val="0"/>
              </a:spcAft>
              <a:buChar char="»"/>
              <a:defRPr sz="2000">
                <a:solidFill>
                  <a:schemeClr val="tx1"/>
                </a:solidFill>
                <a:latin typeface="Times New Roman" pitchFamily="16" charset="0"/>
              </a:defRPr>
            </a:lvl8pPr>
            <a:lvl9pPr marL="3886200" indent="-228600" eaLnBrk="0" fontAlgn="base" hangingPunct="0">
              <a:spcBef>
                <a:spcPct val="20000"/>
              </a:spcBef>
              <a:spcAft>
                <a:spcPct val="0"/>
              </a:spcAft>
              <a:buChar char="»"/>
              <a:defRPr sz="2000">
                <a:solidFill>
                  <a:schemeClr val="tx1"/>
                </a:solidFill>
                <a:latin typeface="Times New Roman" pitchFamily="16" charset="0"/>
              </a:defRPr>
            </a:lvl9pPr>
          </a:lstStyle>
          <a:p>
            <a:pPr>
              <a:spcBef>
                <a:spcPct val="0"/>
              </a:spcBef>
              <a:buFontTx/>
              <a:buNone/>
            </a:pPr>
            <a:endParaRPr lang="it-IT" altLang="it-IT" sz="2400" dirty="0">
              <a:cs typeface="Times New Roman" pitchFamily="16" charset="0"/>
            </a:endParaRPr>
          </a:p>
          <a:p>
            <a:pPr>
              <a:spcBef>
                <a:spcPct val="0"/>
              </a:spcBef>
              <a:buFontTx/>
              <a:buNone/>
            </a:pPr>
            <a:endParaRPr lang="it-IT" altLang="it-IT" sz="2400" dirty="0"/>
          </a:p>
        </p:txBody>
      </p:sp>
      <p:pic>
        <p:nvPicPr>
          <p:cNvPr id="6" name="Immagine 5" descr="ftl-channel.png">
            <a:extLst>
              <a:ext uri="{FF2B5EF4-FFF2-40B4-BE49-F238E27FC236}">
                <a16:creationId xmlns:a16="http://schemas.microsoft.com/office/drawing/2014/main" id="{7D5C8778-DEA0-42F3-A8D1-D7F3387C3FFB}"/>
              </a:ext>
            </a:extLst>
          </p:cNvPr>
          <p:cNvPicPr>
            <a:picLocks noChangeAspect="1"/>
          </p:cNvPicPr>
          <p:nvPr/>
        </p:nvPicPr>
        <p:blipFill>
          <a:blip r:embed="rId2" cstate="print"/>
          <a:stretch>
            <a:fillRect/>
          </a:stretch>
        </p:blipFill>
        <p:spPr>
          <a:xfrm>
            <a:off x="3503712" y="20851"/>
            <a:ext cx="5760640" cy="1656184"/>
          </a:xfrm>
          <a:prstGeom prst="rect">
            <a:avLst/>
          </a:prstGeom>
        </p:spPr>
      </p:pic>
    </p:spTree>
    <p:extLst>
      <p:ext uri="{BB962C8B-B14F-4D97-AF65-F5344CB8AC3E}">
        <p14:creationId xmlns:p14="http://schemas.microsoft.com/office/powerpoint/2010/main" val="1516927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F58DD0BE-7B53-4386-87D6-7D5B7BFADA0F}"/>
              </a:ext>
            </a:extLst>
          </p:cNvPr>
          <p:cNvSpPr>
            <a:spLocks noGrp="1"/>
          </p:cNvSpPr>
          <p:nvPr>
            <p:ph type="title"/>
          </p:nvPr>
        </p:nvSpPr>
        <p:spPr>
          <a:xfrm>
            <a:off x="1097280" y="188640"/>
            <a:ext cx="10115202" cy="1270189"/>
          </a:xfrm>
        </p:spPr>
        <p:txBody>
          <a:bodyPr>
            <a:normAutofit/>
          </a:bodyPr>
          <a:lstStyle/>
          <a:p>
            <a:pPr algn="ctr"/>
            <a:r>
              <a:rPr lang="it-IT" sz="3200" b="1" dirty="0">
                <a:solidFill>
                  <a:srgbClr val="002060"/>
                </a:solidFill>
                <a:latin typeface="Century Schoolbook" panose="02040604050505020304" pitchFamily="18" charset="0"/>
              </a:rPr>
              <a:t>L’articolo 1, comma 162, della Legge n. 296/2006</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Avviso di accertamento – Motivazione</a:t>
            </a:r>
            <a:endParaRPr lang="it-IT" sz="2800" dirty="0"/>
          </a:p>
        </p:txBody>
      </p:sp>
      <p:sp>
        <p:nvSpPr>
          <p:cNvPr id="3" name="Segnaposto contenuto 2">
            <a:extLst>
              <a:ext uri="{FF2B5EF4-FFF2-40B4-BE49-F238E27FC236}">
                <a16:creationId xmlns:a16="http://schemas.microsoft.com/office/drawing/2014/main" id="{298B809C-F320-4F24-AE18-EC5F08952B0A}"/>
              </a:ext>
            </a:extLst>
          </p:cNvPr>
          <p:cNvSpPr>
            <a:spLocks noGrp="1"/>
          </p:cNvSpPr>
          <p:nvPr>
            <p:ph idx="1"/>
          </p:nvPr>
        </p:nvSpPr>
        <p:spPr>
          <a:xfrm>
            <a:off x="983432" y="2105397"/>
            <a:ext cx="10729192" cy="3960440"/>
          </a:xfrm>
        </p:spPr>
        <p:txBody>
          <a:bodyPr>
            <a:noAutofit/>
          </a:bodyPr>
          <a:lstStyle/>
          <a:p>
            <a:pPr indent="-360000" algn="just">
              <a:lnSpc>
                <a:spcPct val="120000"/>
              </a:lnSpc>
              <a:buFont typeface="Wingdings" panose="05000000000000000000" pitchFamily="2" charset="2"/>
              <a:buChar char="Ø"/>
            </a:pPr>
            <a:r>
              <a:rPr lang="it-IT" sz="1500" dirty="0">
                <a:latin typeface="Century" panose="02040604050505020304" pitchFamily="18" charset="0"/>
              </a:rPr>
              <a:t>Ragioni giuridiche: norme nazionali - regolamento comune e delibere aliquote/tariffe</a:t>
            </a:r>
          </a:p>
          <a:p>
            <a:pPr indent="-360000" algn="just">
              <a:lnSpc>
                <a:spcPct val="120000"/>
              </a:lnSpc>
              <a:buFont typeface="Wingdings" panose="05000000000000000000" pitchFamily="2" charset="2"/>
              <a:buChar char="Ø"/>
            </a:pPr>
            <a:r>
              <a:rPr lang="it-IT" sz="1500" dirty="0">
                <a:latin typeface="Century" panose="02040604050505020304" pitchFamily="18" charset="0"/>
              </a:rPr>
              <a:t>Presupposti di fatto: descrizione della soggettività passiva e base imponibile accertata secondo le risultanze della banca dati</a:t>
            </a:r>
          </a:p>
          <a:p>
            <a:pPr marL="361950" indent="-358775" algn="just">
              <a:lnSpc>
                <a:spcPct val="120000"/>
              </a:lnSpc>
              <a:buFont typeface="Wingdings" panose="05000000000000000000" pitchFamily="2" charset="2"/>
              <a:buChar char="Ø"/>
            </a:pPr>
            <a:r>
              <a:rPr lang="it-IT" sz="1500" dirty="0">
                <a:latin typeface="Century" panose="02040604050505020304" pitchFamily="18" charset="0"/>
              </a:rPr>
              <a:t>Descrizione di quanto  dichiarato (in caso di omessa/infedele dichiarazione)</a:t>
            </a:r>
          </a:p>
          <a:p>
            <a:pPr marL="361950" indent="-358775" algn="just">
              <a:lnSpc>
                <a:spcPct val="120000"/>
              </a:lnSpc>
              <a:buFont typeface="Wingdings" panose="05000000000000000000" pitchFamily="2" charset="2"/>
              <a:buChar char="Ø"/>
            </a:pPr>
            <a:r>
              <a:rPr lang="it-IT" sz="1500" dirty="0">
                <a:latin typeface="Century" panose="02040604050505020304" pitchFamily="18" charset="0"/>
              </a:rPr>
              <a:t>Descrizione di quanto versato (in caso di omesso/parziale versamento)</a:t>
            </a:r>
          </a:p>
          <a:p>
            <a:pPr marL="361950" indent="-358775" algn="just">
              <a:lnSpc>
                <a:spcPct val="120000"/>
              </a:lnSpc>
              <a:buFont typeface="Wingdings" panose="05000000000000000000" pitchFamily="2" charset="2"/>
              <a:buChar char="Ø"/>
            </a:pPr>
            <a:r>
              <a:rPr lang="it-IT" sz="1500" dirty="0">
                <a:latin typeface="Century" panose="02040604050505020304" pitchFamily="18" charset="0"/>
              </a:rPr>
              <a:t>Descrizione dell’adempimento atteso: versamento dovuto alla prescritta scadenza</a:t>
            </a:r>
          </a:p>
          <a:p>
            <a:pPr indent="-360000" algn="just">
              <a:lnSpc>
                <a:spcPct val="120000"/>
              </a:lnSpc>
              <a:buFont typeface="Wingdings" panose="05000000000000000000" pitchFamily="2" charset="2"/>
              <a:buChar char="Ø"/>
            </a:pPr>
            <a:r>
              <a:rPr lang="it-IT" sz="1500" dirty="0">
                <a:latin typeface="Century" panose="02040604050505020304" pitchFamily="18" charset="0"/>
              </a:rPr>
              <a:t>Descrizione del motivo che porta alla violazione</a:t>
            </a:r>
          </a:p>
          <a:p>
            <a:pPr marL="0" indent="0" algn="just">
              <a:lnSpc>
                <a:spcPct val="120000"/>
              </a:lnSpc>
              <a:buNone/>
            </a:pPr>
            <a:r>
              <a:rPr lang="it-IT" sz="1500" b="1" dirty="0">
                <a:latin typeface="Century" panose="02040604050505020304" pitchFamily="18" charset="0"/>
              </a:rPr>
              <a:t>Se la motivazione fa riferimento ad un altro atto non conosciuto né ricevuto dal contribuente, questo deve essere allegato all’atto che lo richiama, salvo che quest’ultimo non ne riproduca il contenuto essenziale  </a:t>
            </a:r>
          </a:p>
          <a:p>
            <a:pPr algn="just">
              <a:lnSpc>
                <a:spcPct val="120000"/>
              </a:lnSpc>
            </a:pPr>
            <a:r>
              <a:rPr lang="it-IT" sz="1400" b="1" dirty="0">
                <a:latin typeface="Century" panose="02040604050505020304" pitchFamily="18" charset="0"/>
              </a:rPr>
              <a:t>►   </a:t>
            </a:r>
            <a:r>
              <a:rPr lang="it-IT" sz="1500" b="1" dirty="0">
                <a:latin typeface="Century" panose="02040604050505020304" pitchFamily="18" charset="0"/>
              </a:rPr>
              <a:t>Sono esclusi dall’obbligo di allegazione gli atti pubblicati (Corte di Cassazione 16739/2015) come le delibere</a:t>
            </a:r>
          </a:p>
        </p:txBody>
      </p:sp>
      <p:sp>
        <p:nvSpPr>
          <p:cNvPr id="4" name="Segnaposto numero diapositiva 3">
            <a:extLst>
              <a:ext uri="{FF2B5EF4-FFF2-40B4-BE49-F238E27FC236}">
                <a16:creationId xmlns:a16="http://schemas.microsoft.com/office/drawing/2014/main" id="{8F47014D-5C30-4BD8-8BB7-AB3B1FBF0F40}"/>
              </a:ext>
            </a:extLst>
          </p:cNvPr>
          <p:cNvSpPr>
            <a:spLocks noGrp="1"/>
          </p:cNvSpPr>
          <p:nvPr>
            <p:ph type="sldNum" sz="quarter" idx="12"/>
          </p:nvPr>
        </p:nvSpPr>
        <p:spPr/>
        <p:txBody>
          <a:bodyPr/>
          <a:lstStyle/>
          <a:p>
            <a:fld id="{19798D28-E91C-416C-BE1D-99D2D5871919}" type="slidenum">
              <a:rPr lang="it-IT" smtClean="0"/>
              <a:t>10</a:t>
            </a:fld>
            <a:endParaRPr lang="it-IT" dirty="0"/>
          </a:p>
        </p:txBody>
      </p:sp>
    </p:spTree>
    <p:extLst>
      <p:ext uri="{BB962C8B-B14F-4D97-AF65-F5344CB8AC3E}">
        <p14:creationId xmlns:p14="http://schemas.microsoft.com/office/powerpoint/2010/main" val="157055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id="{CB724979-A681-46FD-94AD-E81BF0F9C147}"/>
              </a:ext>
            </a:extLst>
          </p:cNvPr>
          <p:cNvSpPr>
            <a:spLocks noGrp="1"/>
          </p:cNvSpPr>
          <p:nvPr>
            <p:ph type="title"/>
          </p:nvPr>
        </p:nvSpPr>
        <p:spPr>
          <a:xfrm>
            <a:off x="1097280" y="188640"/>
            <a:ext cx="10115202" cy="1270189"/>
          </a:xfrm>
        </p:spPr>
        <p:txBody>
          <a:bodyPr>
            <a:normAutofit/>
          </a:bodyPr>
          <a:lstStyle/>
          <a:p>
            <a:pPr algn="ctr"/>
            <a:r>
              <a:rPr lang="it-IT" sz="3200" b="1" dirty="0">
                <a:solidFill>
                  <a:srgbClr val="002060"/>
                </a:solidFill>
                <a:latin typeface="Century Schoolbook" panose="02040604050505020304" pitchFamily="18" charset="0"/>
              </a:rPr>
              <a:t>L’articolo 1, comma 162, della Legge n. 296/2006</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Avviso di accertamento – Motivazione</a:t>
            </a:r>
            <a:endParaRPr lang="it-IT" sz="2800" dirty="0"/>
          </a:p>
        </p:txBody>
      </p:sp>
      <p:sp>
        <p:nvSpPr>
          <p:cNvPr id="3" name="Segnaposto contenuto 2">
            <a:extLst>
              <a:ext uri="{FF2B5EF4-FFF2-40B4-BE49-F238E27FC236}">
                <a16:creationId xmlns:a16="http://schemas.microsoft.com/office/drawing/2014/main" id="{2E72AFD2-25DE-4FAB-AEE0-0AA0347C3B97}"/>
              </a:ext>
            </a:extLst>
          </p:cNvPr>
          <p:cNvSpPr>
            <a:spLocks noGrp="1"/>
          </p:cNvSpPr>
          <p:nvPr>
            <p:ph idx="1"/>
          </p:nvPr>
        </p:nvSpPr>
        <p:spPr>
          <a:xfrm>
            <a:off x="1097279" y="1988840"/>
            <a:ext cx="10115203" cy="4176464"/>
          </a:xfrm>
        </p:spPr>
        <p:txBody>
          <a:bodyPr>
            <a:normAutofit fontScale="47500" lnSpcReduction="20000"/>
          </a:bodyPr>
          <a:lstStyle/>
          <a:p>
            <a:pPr marL="0" lvl="0" indent="0" algn="just">
              <a:lnSpc>
                <a:spcPct val="170000"/>
              </a:lnSpc>
              <a:buNone/>
            </a:pPr>
            <a:r>
              <a:rPr lang="it-IT" sz="3200" b="1" dirty="0">
                <a:latin typeface="Century" panose="02040604050505020304" pitchFamily="18" charset="0"/>
              </a:rPr>
              <a:t>Descrizione della base imponibile accertata secondo le risultanze della banca dati</a:t>
            </a:r>
            <a:r>
              <a:rPr lang="it-IT" sz="3200" dirty="0">
                <a:latin typeface="Century" panose="02040604050505020304" pitchFamily="18" charset="0"/>
              </a:rPr>
              <a:t>. Si tratta di uno degli aspetti più importanti del merito dell’atto: la descrizione della base imponibile è fondamentale per comprendere la richiesta di pagamento.</a:t>
            </a:r>
          </a:p>
          <a:p>
            <a:pPr marL="0" lvl="0" indent="0" algn="just">
              <a:lnSpc>
                <a:spcPct val="170000"/>
              </a:lnSpc>
              <a:buNone/>
            </a:pPr>
            <a:r>
              <a:rPr lang="it-IT" sz="3200" b="1" dirty="0">
                <a:latin typeface="Century" panose="02040604050505020304" pitchFamily="18" charset="0"/>
              </a:rPr>
              <a:t>Descrizione di quanto dichiarato</a:t>
            </a:r>
            <a:r>
              <a:rPr lang="it-IT" sz="3200" dirty="0">
                <a:latin typeface="Century" panose="02040604050505020304" pitchFamily="18" charset="0"/>
              </a:rPr>
              <a:t>. </a:t>
            </a:r>
          </a:p>
          <a:p>
            <a:pPr indent="-360000" algn="just">
              <a:lnSpc>
                <a:spcPct val="170000"/>
              </a:lnSpc>
              <a:buFont typeface="Wingdings" panose="05000000000000000000" pitchFamily="2" charset="2"/>
              <a:buChar char="Ø"/>
            </a:pPr>
            <a:r>
              <a:rPr lang="it-IT" sz="3200" dirty="0">
                <a:latin typeface="Century" panose="02040604050505020304" pitchFamily="18" charset="0"/>
              </a:rPr>
              <a:t>L’accertamento può essere eseguito su una base imponibile mai dichiarata, cosiddetta omessa dichiarazione ovvero dichiarazione infedele. In ogni caso è necessario individuare un campo idoneo ad esplicare il comportamento dichiarativo del contribuente. </a:t>
            </a:r>
          </a:p>
          <a:p>
            <a:pPr indent="-360000" algn="just">
              <a:lnSpc>
                <a:spcPct val="170000"/>
              </a:lnSpc>
              <a:buFont typeface="Wingdings" panose="05000000000000000000" pitchFamily="2" charset="2"/>
              <a:buChar char="Ø"/>
            </a:pPr>
            <a:r>
              <a:rPr lang="it-IT" sz="3200" dirty="0">
                <a:latin typeface="Century" panose="02040604050505020304" pitchFamily="18" charset="0"/>
              </a:rPr>
              <a:t>Nel caso dell’IMU, caratterizzata dalla semplificazione degli adempimenti sui quali è venuto meno l’obbligo dichiarativo, l’accertamento si limita a liquidare il dovuto acquisito dalla banca dati catastale e anagrafica dell’Ente rispetto a quanto versato. </a:t>
            </a:r>
          </a:p>
          <a:p>
            <a:endParaRPr lang="it-IT" dirty="0"/>
          </a:p>
        </p:txBody>
      </p:sp>
      <p:sp>
        <p:nvSpPr>
          <p:cNvPr id="4" name="Segnaposto numero diapositiva 3">
            <a:extLst>
              <a:ext uri="{FF2B5EF4-FFF2-40B4-BE49-F238E27FC236}">
                <a16:creationId xmlns:a16="http://schemas.microsoft.com/office/drawing/2014/main" id="{65F648F1-20DD-47AC-9EDD-233594BC902C}"/>
              </a:ext>
            </a:extLst>
          </p:cNvPr>
          <p:cNvSpPr>
            <a:spLocks noGrp="1"/>
          </p:cNvSpPr>
          <p:nvPr>
            <p:ph type="sldNum" sz="quarter" idx="12"/>
          </p:nvPr>
        </p:nvSpPr>
        <p:spPr/>
        <p:txBody>
          <a:bodyPr/>
          <a:lstStyle/>
          <a:p>
            <a:fld id="{19798D28-E91C-416C-BE1D-99D2D5871919}" type="slidenum">
              <a:rPr lang="it-IT" smtClean="0"/>
              <a:t>11</a:t>
            </a:fld>
            <a:endParaRPr lang="it-IT" dirty="0"/>
          </a:p>
        </p:txBody>
      </p:sp>
    </p:spTree>
    <p:extLst>
      <p:ext uri="{BB962C8B-B14F-4D97-AF65-F5344CB8AC3E}">
        <p14:creationId xmlns:p14="http://schemas.microsoft.com/office/powerpoint/2010/main" val="289436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6D84D3B0-AFB2-4A93-B58B-534FD0EC40A1}"/>
              </a:ext>
            </a:extLst>
          </p:cNvPr>
          <p:cNvSpPr>
            <a:spLocks noGrp="1"/>
          </p:cNvSpPr>
          <p:nvPr>
            <p:ph type="title"/>
          </p:nvPr>
        </p:nvSpPr>
        <p:spPr>
          <a:xfrm>
            <a:off x="1154083" y="260648"/>
            <a:ext cx="10058400" cy="1080120"/>
          </a:xfrm>
        </p:spPr>
        <p:txBody>
          <a:bodyPr>
            <a:normAutofit/>
          </a:bodyPr>
          <a:lstStyle/>
          <a:p>
            <a:pPr algn="ctr"/>
            <a:r>
              <a:rPr lang="it-IT" sz="2800" b="1" dirty="0">
                <a:solidFill>
                  <a:srgbClr val="002060"/>
                </a:solidFill>
                <a:latin typeface="Century Schoolbook" panose="02040604050505020304" pitchFamily="18" charset="0"/>
              </a:rPr>
              <a:t>L’articolo 1, comma 162, della Legge n. 296/2006</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Avviso di accertamento</a:t>
            </a:r>
            <a:endParaRPr lang="it-IT" sz="2800" dirty="0"/>
          </a:p>
        </p:txBody>
      </p:sp>
      <p:sp>
        <p:nvSpPr>
          <p:cNvPr id="4" name="Segnaposto numero diapositiva 3">
            <a:extLst>
              <a:ext uri="{FF2B5EF4-FFF2-40B4-BE49-F238E27FC236}">
                <a16:creationId xmlns:a16="http://schemas.microsoft.com/office/drawing/2014/main" id="{2B1680F3-A47C-4217-BBA5-5EFB00C67440}"/>
              </a:ext>
            </a:extLst>
          </p:cNvPr>
          <p:cNvSpPr>
            <a:spLocks noGrp="1"/>
          </p:cNvSpPr>
          <p:nvPr>
            <p:ph type="sldNum" sz="quarter" idx="12"/>
          </p:nvPr>
        </p:nvSpPr>
        <p:spPr/>
        <p:txBody>
          <a:bodyPr/>
          <a:lstStyle/>
          <a:p>
            <a:fld id="{19798D28-E91C-416C-BE1D-99D2D5871919}" type="slidenum">
              <a:rPr lang="it-IT" smtClean="0"/>
              <a:t>12</a:t>
            </a:fld>
            <a:endParaRPr lang="it-IT" dirty="0"/>
          </a:p>
        </p:txBody>
      </p:sp>
      <p:graphicFrame>
        <p:nvGraphicFramePr>
          <p:cNvPr id="7" name="Tabella 6">
            <a:extLst>
              <a:ext uri="{FF2B5EF4-FFF2-40B4-BE49-F238E27FC236}">
                <a16:creationId xmlns:a16="http://schemas.microsoft.com/office/drawing/2014/main" id="{877375AD-9C29-42AE-A746-FCAC30BCEDAE}"/>
              </a:ext>
            </a:extLst>
          </p:cNvPr>
          <p:cNvGraphicFramePr>
            <a:graphicFrameLocks noGrp="1"/>
          </p:cNvGraphicFramePr>
          <p:nvPr>
            <p:extLst>
              <p:ext uri="{D42A27DB-BD31-4B8C-83A1-F6EECF244321}">
                <p14:modId xmlns:p14="http://schemas.microsoft.com/office/powerpoint/2010/main" val="807749074"/>
              </p:ext>
            </p:extLst>
          </p:nvPr>
        </p:nvGraphicFramePr>
        <p:xfrm>
          <a:off x="407368" y="1556792"/>
          <a:ext cx="11377264" cy="5272478"/>
        </p:xfrm>
        <a:graphic>
          <a:graphicData uri="http://schemas.openxmlformats.org/drawingml/2006/table">
            <a:tbl>
              <a:tblPr firstRow="1" bandRow="1">
                <a:tableStyleId>{5C22544A-7EE6-4342-B048-85BDC9FD1C3A}</a:tableStyleId>
              </a:tblPr>
              <a:tblGrid>
                <a:gridCol w="11377264">
                  <a:extLst>
                    <a:ext uri="{9D8B030D-6E8A-4147-A177-3AD203B41FA5}">
                      <a16:colId xmlns:a16="http://schemas.microsoft.com/office/drawing/2014/main" val="4076827208"/>
                    </a:ext>
                  </a:extLst>
                </a:gridCol>
              </a:tblGrid>
              <a:tr h="109637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400" dirty="0">
                          <a:latin typeface="Century" panose="02040604050505020304" pitchFamily="18" charset="0"/>
                        </a:rPr>
                        <a:t>INDICAZIONE DI QUANTO VERSATO sulla base dei pagamenti acquisiti. La rendicontazione dei pagamenti è una fase fondamentale per evitare l’emissione di avvisi di pagamento non dovuti. Nella storia dei tributi locali, l’errata rendicontazione dei pagamenti è stata una delle principali cause di annullamento degli atti, soprattutto quando i versamenti venivano eseguiti mediante bonifico bancario, conti correnti postali non abbinati a un sistema automatico di rendicontazione o mediante l’utilizzo di un conto unico di versamento. </a:t>
                      </a:r>
                    </a:p>
                  </a:txBody>
                  <a:tcPr/>
                </a:tc>
                <a:extLst>
                  <a:ext uri="{0D108BD9-81ED-4DB2-BD59-A6C34878D82A}">
                    <a16:rowId xmlns:a16="http://schemas.microsoft.com/office/drawing/2014/main" val="2995737950"/>
                  </a:ext>
                </a:extLst>
              </a:tr>
              <a:tr h="100932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400" dirty="0">
                          <a:latin typeface="Century" panose="02040604050505020304" pitchFamily="18" charset="0"/>
                        </a:rPr>
                        <a:t>IRROGAZIONE DELLA SANZIONE.  Come indicato al comma 161</a:t>
                      </a:r>
                      <a:r>
                        <a:rPr lang="it-IT" sz="1400" i="1" dirty="0">
                          <a:latin typeface="Century" panose="02040604050505020304" pitchFamily="18" charset="0"/>
                        </a:rPr>
                        <a:t> Entro gli stessi termini devono essere contestate o irrogate le sanzioni amministrative tributarie, a norma degli articoli 16 e 17 del decreto legislativo 18 dicembre 1997 n. 472 e successive modificazioni.</a:t>
                      </a:r>
                      <a:r>
                        <a:rPr lang="it-IT" sz="1400" dirty="0">
                          <a:latin typeface="Century" panose="02040604050505020304" pitchFamily="18" charset="0"/>
                        </a:rPr>
                        <a:t> In linea di principio l’irrogazione della sanzione avviene nel medesimo atto di accertamento ma è possibile irrogare la sanzione anche in modo autonomo. Sull’irrogazione della sanzione si rinvia al capitolo apposito.</a:t>
                      </a:r>
                    </a:p>
                    <a:p>
                      <a:pPr algn="just"/>
                      <a:endParaRPr lang="it-IT" sz="1400" dirty="0"/>
                    </a:p>
                  </a:txBody>
                  <a:tcPr/>
                </a:tc>
                <a:extLst>
                  <a:ext uri="{0D108BD9-81ED-4DB2-BD59-A6C34878D82A}">
                    <a16:rowId xmlns:a16="http://schemas.microsoft.com/office/drawing/2014/main" val="2072085910"/>
                  </a:ext>
                </a:extLst>
              </a:tr>
              <a:tr h="8233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400" dirty="0">
                          <a:latin typeface="Century" panose="02040604050505020304" pitchFamily="18" charset="0"/>
                        </a:rPr>
                        <a:t>CALCOLO DEGLI INTERESSI. L’atto di accertamento non può omettere il calcolo degli interessi. E’ necessaria l’indicazione analitica dei singoli periodi di debenza, partendo dalla data di scadenza della somma originaria richiesta, sulla base dei diversi tassi applicati, fino all’emissione dell’atto.</a:t>
                      </a:r>
                    </a:p>
                    <a:p>
                      <a:pPr algn="just"/>
                      <a:endParaRPr lang="it-IT" sz="1400" dirty="0"/>
                    </a:p>
                  </a:txBody>
                  <a:tcPr/>
                </a:tc>
                <a:extLst>
                  <a:ext uri="{0D108BD9-81ED-4DB2-BD59-A6C34878D82A}">
                    <a16:rowId xmlns:a16="http://schemas.microsoft.com/office/drawing/2014/main" val="4071007919"/>
                  </a:ext>
                </a:extLst>
              </a:tr>
              <a:tr h="8233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400" dirty="0">
                          <a:latin typeface="Century" panose="02040604050505020304" pitchFamily="18" charset="0"/>
                        </a:rPr>
                        <a:t>ARROTONDAMENTO. L’importo finale deve applicare le regole di arrotondamento previste dal comma 166 </a:t>
                      </a:r>
                      <a:r>
                        <a:rPr lang="it-IT" sz="1400" i="1" dirty="0">
                          <a:latin typeface="Century" panose="02040604050505020304" pitchFamily="18" charset="0"/>
                        </a:rPr>
                        <a:t>Il pagamento dei tributi locali deve essere effettuato con arrotondamento all’euro per difetto se la frazione è inferiore a 49 centesimi, ovvero per eccesso se superiore a detto importo.</a:t>
                      </a:r>
                      <a:endParaRPr lang="it-IT" sz="1400" dirty="0">
                        <a:latin typeface="Century" panose="02040604050505020304" pitchFamily="18" charset="0"/>
                      </a:endParaRPr>
                    </a:p>
                    <a:p>
                      <a:pPr algn="just"/>
                      <a:endParaRPr lang="it-IT" sz="1400" dirty="0"/>
                    </a:p>
                  </a:txBody>
                  <a:tcPr/>
                </a:tc>
                <a:extLst>
                  <a:ext uri="{0D108BD9-81ED-4DB2-BD59-A6C34878D82A}">
                    <a16:rowId xmlns:a16="http://schemas.microsoft.com/office/drawing/2014/main" val="2983256869"/>
                  </a:ext>
                </a:extLst>
              </a:tr>
              <a:tr h="564052">
                <a:tc>
                  <a:txBody>
                    <a:bodyPr/>
                    <a:lstStyle/>
                    <a:p>
                      <a:pPr lvl="0" algn="just"/>
                      <a:r>
                        <a:rPr lang="it-IT" sz="1400" dirty="0">
                          <a:latin typeface="Century" panose="02040604050505020304" pitchFamily="18" charset="0"/>
                        </a:rPr>
                        <a:t>TERMINI DI PAGAMENTO. Come indica il comma 162 il pagamento deve essere effettuato entro 60 giorni dalla data di ricevimento dell’atto. Senza l’indicazione del termine di scadenza, l’atto non consolida la pretesa</a:t>
                      </a:r>
                      <a:endParaRPr lang="it-IT" sz="1400" dirty="0"/>
                    </a:p>
                  </a:txBody>
                  <a:tcPr/>
                </a:tc>
                <a:extLst>
                  <a:ext uri="{0D108BD9-81ED-4DB2-BD59-A6C34878D82A}">
                    <a16:rowId xmlns:a16="http://schemas.microsoft.com/office/drawing/2014/main" val="392131009"/>
                  </a:ext>
                </a:extLst>
              </a:tr>
              <a:tr h="564052">
                <a:tc>
                  <a:txBody>
                    <a:bodyPr/>
                    <a:lstStyle/>
                    <a:p>
                      <a:pPr lvl="0" algn="just"/>
                      <a:r>
                        <a:rPr lang="it-IT" sz="1400" kern="1200" dirty="0">
                          <a:solidFill>
                            <a:schemeClr val="dk1"/>
                          </a:solidFill>
                          <a:latin typeface="Century" panose="02040604050505020304" pitchFamily="18" charset="0"/>
                          <a:ea typeface="+mn-ea"/>
                          <a:cs typeface="+mn-cs"/>
                        </a:rPr>
                        <a:t>MODALITA’ DI VERSAMENTO:  CODICI F24 – E’ AMMESSO IL CONTO CORRENTE POSTALE? E’ AMMESSO IL BONIFICO?</a:t>
                      </a:r>
                    </a:p>
                  </a:txBody>
                  <a:tcPr/>
                </a:tc>
                <a:extLst>
                  <a:ext uri="{0D108BD9-81ED-4DB2-BD59-A6C34878D82A}">
                    <a16:rowId xmlns:a16="http://schemas.microsoft.com/office/drawing/2014/main" val="3495156722"/>
                  </a:ext>
                </a:extLst>
              </a:tr>
            </a:tbl>
          </a:graphicData>
        </a:graphic>
      </p:graphicFrame>
    </p:spTree>
    <p:extLst>
      <p:ext uri="{BB962C8B-B14F-4D97-AF65-F5344CB8AC3E}">
        <p14:creationId xmlns:p14="http://schemas.microsoft.com/office/powerpoint/2010/main" val="68696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5">
            <a:extLst>
              <a:ext uri="{FF2B5EF4-FFF2-40B4-BE49-F238E27FC236}">
                <a16:creationId xmlns:a16="http://schemas.microsoft.com/office/drawing/2014/main" id="{8F97A6C4-C64F-472C-BD77-E8AC26CB59C4}"/>
              </a:ext>
            </a:extLst>
          </p:cNvPr>
          <p:cNvSpPr>
            <a:spLocks noGrp="1"/>
          </p:cNvSpPr>
          <p:nvPr>
            <p:ph type="title"/>
          </p:nvPr>
        </p:nvSpPr>
        <p:spPr>
          <a:xfrm>
            <a:off x="1102519" y="476672"/>
            <a:ext cx="10115520" cy="877163"/>
          </a:xfrm>
          <a:prstGeom prst="rect">
            <a:avLst/>
          </a:prstGeom>
        </p:spPr>
        <p:txBody>
          <a:bodyPr wrap="square">
            <a:spAutoFit/>
          </a:bodyPr>
          <a:lstStyle/>
          <a:p>
            <a:pPr algn="ctr"/>
            <a:br>
              <a:rPr lang="it-IT" sz="2400" b="1" dirty="0">
                <a:solidFill>
                  <a:srgbClr val="002060"/>
                </a:solidFill>
                <a:latin typeface="Century Schoolbook" panose="02040604050505020304" pitchFamily="18" charset="0"/>
              </a:rPr>
            </a:br>
            <a:r>
              <a:rPr lang="it-IT" sz="3600" b="1" dirty="0">
                <a:solidFill>
                  <a:srgbClr val="002060"/>
                </a:solidFill>
                <a:latin typeface="Century Schoolbook" panose="02040604050505020304" pitchFamily="18" charset="0"/>
              </a:rPr>
              <a:t>Arrotondamenti e importi minimi</a:t>
            </a:r>
            <a:endParaRPr lang="it-IT" sz="2400" dirty="0"/>
          </a:p>
        </p:txBody>
      </p:sp>
      <p:sp>
        <p:nvSpPr>
          <p:cNvPr id="3" name="Segnaposto contenuto 2">
            <a:extLst>
              <a:ext uri="{FF2B5EF4-FFF2-40B4-BE49-F238E27FC236}">
                <a16:creationId xmlns:a16="http://schemas.microsoft.com/office/drawing/2014/main" id="{F0B51264-3E33-4164-A360-E4E9A0AE9992}"/>
              </a:ext>
            </a:extLst>
          </p:cNvPr>
          <p:cNvSpPr>
            <a:spLocks noGrp="1"/>
          </p:cNvSpPr>
          <p:nvPr>
            <p:ph idx="1"/>
          </p:nvPr>
        </p:nvSpPr>
        <p:spPr>
          <a:xfrm>
            <a:off x="1102519" y="2060848"/>
            <a:ext cx="10058400" cy="4023360"/>
          </a:xfrm>
        </p:spPr>
        <p:txBody>
          <a:bodyPr>
            <a:normAutofit/>
          </a:bodyPr>
          <a:lstStyle/>
          <a:p>
            <a:pPr marL="0" indent="0" algn="just">
              <a:lnSpc>
                <a:spcPct val="110000"/>
              </a:lnSpc>
              <a:buNone/>
            </a:pPr>
            <a:r>
              <a:rPr lang="it-IT" dirty="0">
                <a:latin typeface="Century" panose="02040604050505020304" pitchFamily="18" charset="0"/>
              </a:rPr>
              <a:t>166. Il pagamento dei tributi locali deve essere effettuato con arrotondamento all'euro per difetto se la frazione è inferiore a 49 centesimi, ovvero per eccesso se superiore a detto importo</a:t>
            </a:r>
          </a:p>
          <a:p>
            <a:pPr marL="0" indent="0" algn="just">
              <a:lnSpc>
                <a:spcPct val="110000"/>
              </a:lnSpc>
              <a:buNone/>
            </a:pPr>
            <a:r>
              <a:rPr lang="it-IT" dirty="0">
                <a:latin typeface="Century" panose="02040604050505020304" pitchFamily="18" charset="0"/>
              </a:rPr>
              <a:t>168. Gli Enti Locali, nel rispetto dei principi posti dall' articolo 25 della Legge 27 dicembre 2002, n. 289, stabiliscono per ciascun tributo di propria competenza gli importi fino a concorrenza dei quali i versamenti non sono dovuti o non sono effettuati i rimborsi. In caso di inottemperanza, si applica la disciplina prevista dal medesimo articolo 25 della Legge n. 289 del 2002 (12 euro)</a:t>
            </a:r>
          </a:p>
          <a:p>
            <a:pPr marL="0" indent="0" algn="just">
              <a:lnSpc>
                <a:spcPct val="110000"/>
              </a:lnSpc>
              <a:buNone/>
            </a:pPr>
            <a:r>
              <a:rPr lang="it-IT" dirty="0">
                <a:latin typeface="Century" panose="02040604050505020304" pitchFamily="18" charset="0"/>
              </a:rPr>
              <a:t>Non è più obbligatorio il limite di 30 euro Per accertamento e riscossione coattiva D.L. n. 16/2012</a:t>
            </a:r>
          </a:p>
          <a:p>
            <a:pPr algn="just">
              <a:lnSpc>
                <a:spcPct val="110000"/>
              </a:lnSpc>
            </a:pPr>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3E3FD5E5-B2A8-4EFD-8738-293292EF41DD}"/>
              </a:ext>
            </a:extLst>
          </p:cNvPr>
          <p:cNvSpPr>
            <a:spLocks noGrp="1"/>
          </p:cNvSpPr>
          <p:nvPr>
            <p:ph type="sldNum" sz="quarter" idx="12"/>
          </p:nvPr>
        </p:nvSpPr>
        <p:spPr/>
        <p:txBody>
          <a:bodyPr/>
          <a:lstStyle/>
          <a:p>
            <a:fld id="{19798D28-E91C-416C-BE1D-99D2D5871919}" type="slidenum">
              <a:rPr lang="it-IT" smtClean="0"/>
              <a:t>13</a:t>
            </a:fld>
            <a:endParaRPr lang="it-IT" dirty="0"/>
          </a:p>
        </p:txBody>
      </p:sp>
    </p:spTree>
    <p:extLst>
      <p:ext uri="{BB962C8B-B14F-4D97-AF65-F5344CB8AC3E}">
        <p14:creationId xmlns:p14="http://schemas.microsoft.com/office/powerpoint/2010/main" val="1371052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BAB086CB-1042-4FA3-B72E-0190DBC90859}"/>
              </a:ext>
            </a:extLst>
          </p:cNvPr>
          <p:cNvSpPr>
            <a:spLocks noGrp="1"/>
          </p:cNvSpPr>
          <p:nvPr>
            <p:ph type="title"/>
          </p:nvPr>
        </p:nvSpPr>
        <p:spPr>
          <a:xfrm>
            <a:off x="1046038" y="462360"/>
            <a:ext cx="10099923" cy="877163"/>
          </a:xfrm>
          <a:prstGeom prst="rect">
            <a:avLst/>
          </a:prstGeom>
        </p:spPr>
        <p:txBody>
          <a:bodyPr wrap="square">
            <a:spAutoFit/>
          </a:bodyPr>
          <a:lstStyle/>
          <a:p>
            <a:pPr algn="ctr"/>
            <a:br>
              <a:rPr lang="it-IT" sz="2400" b="1" dirty="0">
                <a:solidFill>
                  <a:srgbClr val="002060"/>
                </a:solidFill>
                <a:latin typeface="Century Schoolbook" panose="02040604050505020304" pitchFamily="18" charset="0"/>
              </a:rPr>
            </a:br>
            <a:r>
              <a:rPr lang="it-IT" sz="3600" b="1" dirty="0">
                <a:solidFill>
                  <a:srgbClr val="002060"/>
                </a:solidFill>
                <a:latin typeface="Century Schoolbook" panose="02040604050505020304" pitchFamily="18" charset="0"/>
              </a:rPr>
              <a:t>Informazioni a tutela del contribuente</a:t>
            </a:r>
            <a:endParaRPr lang="it-IT" sz="2400" dirty="0"/>
          </a:p>
        </p:txBody>
      </p:sp>
      <p:sp>
        <p:nvSpPr>
          <p:cNvPr id="3" name="Segnaposto contenuto 2">
            <a:extLst>
              <a:ext uri="{FF2B5EF4-FFF2-40B4-BE49-F238E27FC236}">
                <a16:creationId xmlns:a16="http://schemas.microsoft.com/office/drawing/2014/main" id="{17184E3B-8F9B-4B30-B51E-A9B7CFD6DCEE}"/>
              </a:ext>
            </a:extLst>
          </p:cNvPr>
          <p:cNvSpPr>
            <a:spLocks noGrp="1"/>
          </p:cNvSpPr>
          <p:nvPr>
            <p:ph idx="1"/>
          </p:nvPr>
        </p:nvSpPr>
        <p:spPr>
          <a:xfrm>
            <a:off x="659396" y="2060848"/>
            <a:ext cx="10873208" cy="4248472"/>
          </a:xfrm>
        </p:spPr>
        <p:txBody>
          <a:bodyPr>
            <a:normAutofit fontScale="70000" lnSpcReduction="20000"/>
          </a:bodyPr>
          <a:lstStyle/>
          <a:p>
            <a:pPr marL="0" indent="0" algn="just">
              <a:lnSpc>
                <a:spcPct val="120000"/>
              </a:lnSpc>
              <a:buNone/>
            </a:pPr>
            <a:r>
              <a:rPr lang="it-IT" altLang="it-IT" dirty="0">
                <a:latin typeface="Century" panose="02040604050505020304" pitchFamily="18" charset="0"/>
                <a:cs typeface="Arial" charset="0"/>
              </a:rPr>
              <a:t>L’atto di accertamento deve indicare, a norma del comma 162:</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l’ufficio presso il quale è possibile ottenere informazioni complete in merito all’atto notificato;</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il responsabile del procedimento</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l’organo o l’autorità amministrativa presso i quali è possibile promuovere un </a:t>
            </a:r>
            <a:r>
              <a:rPr lang="it-IT" altLang="it-IT" b="1" dirty="0">
                <a:latin typeface="Century" panose="02040604050505020304" pitchFamily="18" charset="0"/>
                <a:cs typeface="Arial" charset="0"/>
              </a:rPr>
              <a:t>riesame</a:t>
            </a:r>
            <a:r>
              <a:rPr lang="it-IT" altLang="it-IT" dirty="0">
                <a:latin typeface="Century" panose="02040604050505020304" pitchFamily="18" charset="0"/>
                <a:cs typeface="Arial" charset="0"/>
              </a:rPr>
              <a:t> anche nel merito dell’atto in sede di autotutela;</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le modalità e il termine per la proposizione del </a:t>
            </a:r>
            <a:r>
              <a:rPr lang="it-IT" altLang="it-IT" b="1" dirty="0">
                <a:latin typeface="Century" panose="02040604050505020304" pitchFamily="18" charset="0"/>
                <a:cs typeface="Arial" charset="0"/>
              </a:rPr>
              <a:t>ricorso ( e del reclamo/mediazione);</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l’organo giurisdizionale competente. Dal 1.1. 2016 anche </a:t>
            </a:r>
            <a:r>
              <a:rPr lang="it-IT" altLang="it-IT" b="1" dirty="0">
                <a:latin typeface="Century" panose="02040604050505020304" pitchFamily="18" charset="0"/>
                <a:cs typeface="Arial" charset="0"/>
              </a:rPr>
              <a:t>reclamo e mediazione;</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il termine di 60 giorni entro cui effettuare il pagamento (termine unificato);</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sottoscrizione del funzionario responsabile (in caso di indicazione a stampa richiamare la determina che ne ammette l’uso);</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richiamare l’atto che legittima il funzionario alla firma (CTR Roma 7492/2014)</a:t>
            </a:r>
          </a:p>
          <a:p>
            <a:pPr indent="-360000" algn="just">
              <a:lnSpc>
                <a:spcPct val="120000"/>
              </a:lnSpc>
              <a:buFont typeface="Wingdings" pitchFamily="2" charset="2"/>
              <a:buChar char="ü"/>
            </a:pPr>
            <a:r>
              <a:rPr lang="it-IT" altLang="it-IT" dirty="0">
                <a:latin typeface="Century" panose="02040604050505020304" pitchFamily="18" charset="0"/>
                <a:cs typeface="Arial" charset="0"/>
              </a:rPr>
              <a:t>privacy</a:t>
            </a:r>
          </a:p>
          <a:p>
            <a:endParaRPr lang="it-IT" dirty="0"/>
          </a:p>
        </p:txBody>
      </p:sp>
      <p:sp>
        <p:nvSpPr>
          <p:cNvPr id="4" name="Segnaposto numero diapositiva 3">
            <a:extLst>
              <a:ext uri="{FF2B5EF4-FFF2-40B4-BE49-F238E27FC236}">
                <a16:creationId xmlns:a16="http://schemas.microsoft.com/office/drawing/2014/main" id="{CC64C8AB-C449-4B1A-8FD0-B2F8B4E4E0F9}"/>
              </a:ext>
            </a:extLst>
          </p:cNvPr>
          <p:cNvSpPr>
            <a:spLocks noGrp="1"/>
          </p:cNvSpPr>
          <p:nvPr>
            <p:ph type="sldNum" sz="quarter" idx="12"/>
          </p:nvPr>
        </p:nvSpPr>
        <p:spPr/>
        <p:txBody>
          <a:bodyPr/>
          <a:lstStyle/>
          <a:p>
            <a:fld id="{19798D28-E91C-416C-BE1D-99D2D5871919}" type="slidenum">
              <a:rPr lang="it-IT" smtClean="0"/>
              <a:t>14</a:t>
            </a:fld>
            <a:endParaRPr lang="it-IT" dirty="0"/>
          </a:p>
        </p:txBody>
      </p:sp>
    </p:spTree>
    <p:extLst>
      <p:ext uri="{BB962C8B-B14F-4D97-AF65-F5344CB8AC3E}">
        <p14:creationId xmlns:p14="http://schemas.microsoft.com/office/powerpoint/2010/main" val="5740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5">
            <a:extLst>
              <a:ext uri="{FF2B5EF4-FFF2-40B4-BE49-F238E27FC236}">
                <a16:creationId xmlns:a16="http://schemas.microsoft.com/office/drawing/2014/main" id="{DCDD358E-D258-4E3C-ACD3-0323FBE7E3F6}"/>
              </a:ext>
            </a:extLst>
          </p:cNvPr>
          <p:cNvSpPr>
            <a:spLocks noGrp="1"/>
          </p:cNvSpPr>
          <p:nvPr>
            <p:ph type="title"/>
          </p:nvPr>
        </p:nvSpPr>
        <p:spPr>
          <a:xfrm>
            <a:off x="1066800" y="443977"/>
            <a:ext cx="10058400" cy="929485"/>
          </a:xfrm>
          <a:prstGeom prst="rect">
            <a:avLst/>
          </a:prstGeom>
        </p:spPr>
        <p:txBody>
          <a:bodyPr wrap="square">
            <a:spAutoFit/>
          </a:bodyPr>
          <a:lstStyle/>
          <a:p>
            <a:pPr algn="ctr"/>
            <a:br>
              <a:rPr lang="it-IT" sz="2400" b="1" dirty="0">
                <a:solidFill>
                  <a:srgbClr val="002060"/>
                </a:solidFill>
                <a:latin typeface="Century Schoolbook" panose="02040604050505020304" pitchFamily="18" charset="0"/>
              </a:rPr>
            </a:br>
            <a:r>
              <a:rPr lang="it-IT" sz="4000" b="1" dirty="0">
                <a:solidFill>
                  <a:srgbClr val="002060"/>
                </a:solidFill>
                <a:latin typeface="Century Schoolbook" panose="02040604050505020304" pitchFamily="18" charset="0"/>
              </a:rPr>
              <a:t>Autotutela amministrativa</a:t>
            </a:r>
            <a:endParaRPr lang="it-IT" sz="2400" dirty="0"/>
          </a:p>
        </p:txBody>
      </p:sp>
      <p:sp>
        <p:nvSpPr>
          <p:cNvPr id="3" name="Segnaposto contenuto 2">
            <a:extLst>
              <a:ext uri="{FF2B5EF4-FFF2-40B4-BE49-F238E27FC236}">
                <a16:creationId xmlns:a16="http://schemas.microsoft.com/office/drawing/2014/main" id="{75DCBE90-3B18-47C2-A709-F077E5BBC629}"/>
              </a:ext>
            </a:extLst>
          </p:cNvPr>
          <p:cNvSpPr>
            <a:spLocks noGrp="1"/>
          </p:cNvSpPr>
          <p:nvPr>
            <p:ph idx="1"/>
          </p:nvPr>
        </p:nvSpPr>
        <p:spPr>
          <a:xfrm>
            <a:off x="1154082" y="2276872"/>
            <a:ext cx="10109771" cy="3672408"/>
          </a:xfrm>
        </p:spPr>
        <p:txBody>
          <a:bodyPr>
            <a:normAutofit/>
          </a:bodyPr>
          <a:lstStyle/>
          <a:p>
            <a:pPr marL="0" indent="0" algn="just">
              <a:buNone/>
            </a:pPr>
            <a:r>
              <a:rPr lang="it-IT" sz="2400" b="1" dirty="0">
                <a:latin typeface="Century" panose="02040604050505020304" pitchFamily="18" charset="0"/>
              </a:rPr>
              <a:t>Autotutela</a:t>
            </a:r>
            <a:r>
              <a:rPr lang="it-IT" sz="2400" dirty="0">
                <a:latin typeface="Century" panose="02040604050505020304" pitchFamily="18" charset="0"/>
              </a:rPr>
              <a:t>: il Funzionario Responsabile dell’imposta è il soggetto presso il quale è possibile promuovere un riesame anche nel merito dell’atto. In relazione ad atti riconosciuti illegittimi od infondati, il predetto Funzionario ha il potere di procedere all’annullamento totale o parziale, con provvedimento motivato, a norma delle vigenti disposizioni. In ogni caso, l’istanza non sospende i termini per la presentazione del ricorso. </a:t>
            </a:r>
          </a:p>
          <a:p>
            <a:pPr algn="just"/>
            <a:endParaRPr lang="it-IT" sz="2400" dirty="0">
              <a:latin typeface="Century" panose="02040604050505020304" pitchFamily="18" charset="0"/>
            </a:endParaRPr>
          </a:p>
          <a:p>
            <a:pPr marL="0" indent="0" algn="just">
              <a:buNone/>
            </a:pPr>
            <a:r>
              <a:rPr lang="it-IT" sz="2400" b="1" dirty="0">
                <a:latin typeface="Century" panose="02040604050505020304" pitchFamily="18" charset="0"/>
              </a:rPr>
              <a:t>Esercizio dell’autotutela</a:t>
            </a:r>
          </a:p>
        </p:txBody>
      </p:sp>
      <p:sp>
        <p:nvSpPr>
          <p:cNvPr id="4" name="Segnaposto numero diapositiva 3">
            <a:extLst>
              <a:ext uri="{FF2B5EF4-FFF2-40B4-BE49-F238E27FC236}">
                <a16:creationId xmlns:a16="http://schemas.microsoft.com/office/drawing/2014/main" id="{5435127C-1B56-4F61-B4FC-E84A28247A25}"/>
              </a:ext>
            </a:extLst>
          </p:cNvPr>
          <p:cNvSpPr>
            <a:spLocks noGrp="1"/>
          </p:cNvSpPr>
          <p:nvPr>
            <p:ph type="sldNum" sz="quarter" idx="12"/>
          </p:nvPr>
        </p:nvSpPr>
        <p:spPr/>
        <p:txBody>
          <a:bodyPr/>
          <a:lstStyle/>
          <a:p>
            <a:fld id="{19798D28-E91C-416C-BE1D-99D2D5871919}" type="slidenum">
              <a:rPr lang="it-IT" smtClean="0"/>
              <a:t>15</a:t>
            </a:fld>
            <a:endParaRPr lang="it-IT" dirty="0"/>
          </a:p>
        </p:txBody>
      </p:sp>
    </p:spTree>
    <p:extLst>
      <p:ext uri="{BB962C8B-B14F-4D97-AF65-F5344CB8AC3E}">
        <p14:creationId xmlns:p14="http://schemas.microsoft.com/office/powerpoint/2010/main" val="64582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5">
            <a:extLst>
              <a:ext uri="{FF2B5EF4-FFF2-40B4-BE49-F238E27FC236}">
                <a16:creationId xmlns:a16="http://schemas.microsoft.com/office/drawing/2014/main" id="{E3F70F04-9C8F-4910-9424-84E4663F0134}"/>
              </a:ext>
            </a:extLst>
          </p:cNvPr>
          <p:cNvSpPr>
            <a:spLocks noGrp="1"/>
          </p:cNvSpPr>
          <p:nvPr>
            <p:ph type="title"/>
          </p:nvPr>
        </p:nvSpPr>
        <p:spPr>
          <a:xfrm>
            <a:off x="1096963" y="699838"/>
            <a:ext cx="10058400" cy="1036887"/>
          </a:xfrm>
          <a:prstGeom prst="rect">
            <a:avLst/>
          </a:prstGeom>
        </p:spPr>
        <p:txBody>
          <a:bodyPr wrap="square">
            <a:spAutoFit/>
          </a:bodyPr>
          <a:lstStyle/>
          <a:p>
            <a:pPr algn="ctr"/>
            <a:br>
              <a:rPr lang="it-IT" sz="2400" b="1" dirty="0">
                <a:solidFill>
                  <a:srgbClr val="002060"/>
                </a:solidFill>
                <a:latin typeface="Century Schoolbook" panose="02040604050505020304" pitchFamily="18" charset="0"/>
              </a:rPr>
            </a:br>
            <a:br>
              <a:rPr lang="it-IT" sz="2400" b="1" dirty="0">
                <a:solidFill>
                  <a:srgbClr val="002060"/>
                </a:solidFill>
                <a:latin typeface="Century Schoolbook" panose="02040604050505020304" pitchFamily="18" charset="0"/>
              </a:rPr>
            </a:br>
            <a:endParaRPr lang="it-IT" sz="2400" dirty="0"/>
          </a:p>
        </p:txBody>
      </p:sp>
      <p:sp>
        <p:nvSpPr>
          <p:cNvPr id="3" name="Segnaposto contenuto 2">
            <a:extLst>
              <a:ext uri="{FF2B5EF4-FFF2-40B4-BE49-F238E27FC236}">
                <a16:creationId xmlns:a16="http://schemas.microsoft.com/office/drawing/2014/main" id="{ECA262D3-B4EA-407D-AD09-AF4879C0D9B1}"/>
              </a:ext>
            </a:extLst>
          </p:cNvPr>
          <p:cNvSpPr>
            <a:spLocks noGrp="1"/>
          </p:cNvSpPr>
          <p:nvPr>
            <p:ph idx="1"/>
          </p:nvPr>
        </p:nvSpPr>
        <p:spPr>
          <a:xfrm>
            <a:off x="983114" y="1814771"/>
            <a:ext cx="10513485" cy="4356571"/>
          </a:xfrm>
        </p:spPr>
        <p:txBody>
          <a:bodyPr>
            <a:normAutofit fontScale="92500" lnSpcReduction="10000"/>
          </a:bodyPr>
          <a:lstStyle/>
          <a:p>
            <a:pPr indent="-360000" algn="just">
              <a:buFont typeface="Wingdings" panose="05000000000000000000" pitchFamily="2" charset="2"/>
              <a:buChar char="Ø"/>
            </a:pPr>
            <a:r>
              <a:rPr lang="it-IT" dirty="0">
                <a:latin typeface="Century" panose="02040604050505020304" pitchFamily="18" charset="0"/>
              </a:rPr>
              <a:t>L’esercizio dell’autotutela amministrativa è disciplinato dal Decreto Ministeriale n. 37/1997 che individua, in modalità non esaustiva, le casistiche dell’annullamento d’ufficio.</a:t>
            </a:r>
          </a:p>
          <a:p>
            <a:pPr indent="-360000" algn="just">
              <a:buFont typeface="Wingdings" panose="05000000000000000000" pitchFamily="2" charset="2"/>
              <a:buChar char="Ø"/>
            </a:pPr>
            <a:r>
              <a:rPr lang="it-IT" dirty="0">
                <a:latin typeface="Century" panose="02040604050505020304" pitchFamily="18" charset="0"/>
              </a:rPr>
              <a:t> Trova applicazione anche nel procedimento di accertamento dei tributi locali, come conferma l’esplicito richiamo dal comma 162 dell’articolo 1 della Legge n. 296/2006 che obbliga ad inserire adeguate indicazioni in tal senso. </a:t>
            </a:r>
          </a:p>
          <a:p>
            <a:pPr indent="-360000" algn="just">
              <a:buFont typeface="Wingdings" panose="05000000000000000000" pitchFamily="2" charset="2"/>
              <a:buChar char="Ø"/>
            </a:pPr>
            <a:r>
              <a:rPr lang="it-IT" dirty="0">
                <a:latin typeface="Century" panose="02040604050505020304" pitchFamily="18" charset="0"/>
              </a:rPr>
              <a:t>L’esercizio dell’autotutela in materia tributaria è alquanto peculiare e non ha carattere obbligatorio da parte dell’ente, fermo restando che l’atto di accertamento, decorsi i 60 giorni dalla notifica, diventa definitivo se non è stato impugnato dinanzi alla commissione tributaria.</a:t>
            </a:r>
          </a:p>
          <a:p>
            <a:pPr indent="-360000" algn="just">
              <a:buFont typeface="Wingdings" panose="05000000000000000000" pitchFamily="2" charset="2"/>
              <a:buChar char="Ø"/>
            </a:pPr>
            <a:r>
              <a:rPr lang="it-IT" dirty="0">
                <a:latin typeface="Century" panose="02040604050505020304" pitchFamily="18" charset="0"/>
              </a:rPr>
              <a:t>In ogni caso, l’atto di autotutela accolta da parte dell’ente con conseguente annullamento o revoca parziale dell’accertamento, non è impugnabile autonomamente, in quanto l’accertamento notificato inizialmente non subisce alcuna sospensione dei termini processuali per il fatto che il contribuente possa aver presentato un’istanza di annullamento o rettifica.</a:t>
            </a:r>
          </a:p>
          <a:p>
            <a:pPr indent="-360000" algn="just">
              <a:buFont typeface="Wingdings" panose="05000000000000000000" pitchFamily="2" charset="2"/>
              <a:buChar char="Ø"/>
            </a:pPr>
            <a:r>
              <a:rPr lang="it-IT" dirty="0">
                <a:latin typeface="Century" panose="02040604050505020304" pitchFamily="18" charset="0"/>
              </a:rPr>
              <a:t>L’autotutela non è infatti elencata tra gli atti che possono essere impugnati in commissione tributaria. (CTR Lombardia n. 4273/2016).</a:t>
            </a:r>
          </a:p>
          <a:p>
            <a:pPr algn="just"/>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9E8F0A04-E521-4153-B5F1-65A07B58A84C}"/>
              </a:ext>
            </a:extLst>
          </p:cNvPr>
          <p:cNvSpPr>
            <a:spLocks noGrp="1"/>
          </p:cNvSpPr>
          <p:nvPr>
            <p:ph type="sldNum" sz="quarter" idx="12"/>
          </p:nvPr>
        </p:nvSpPr>
        <p:spPr/>
        <p:txBody>
          <a:bodyPr/>
          <a:lstStyle/>
          <a:p>
            <a:fld id="{19798D28-E91C-416C-BE1D-99D2D5871919}" type="slidenum">
              <a:rPr lang="it-IT" smtClean="0"/>
              <a:t>16</a:t>
            </a:fld>
            <a:endParaRPr lang="it-IT" dirty="0"/>
          </a:p>
        </p:txBody>
      </p:sp>
      <p:sp>
        <p:nvSpPr>
          <p:cNvPr id="7" name="Titolo 5">
            <a:extLst>
              <a:ext uri="{FF2B5EF4-FFF2-40B4-BE49-F238E27FC236}">
                <a16:creationId xmlns:a16="http://schemas.microsoft.com/office/drawing/2014/main" id="{C153C7ED-6F8E-4A8F-A7C2-2AA8859AF0C2}"/>
              </a:ext>
            </a:extLst>
          </p:cNvPr>
          <p:cNvSpPr txBox="1">
            <a:spLocks/>
          </p:cNvSpPr>
          <p:nvPr/>
        </p:nvSpPr>
        <p:spPr>
          <a:xfrm>
            <a:off x="1094088" y="486719"/>
            <a:ext cx="10064149" cy="929485"/>
          </a:xfrm>
          <a:prstGeom prst="rect">
            <a:avLst/>
          </a:prstGeom>
        </p:spPr>
        <p:txBody>
          <a:bodyPr vert="horz" wrap="square" lIns="91440" tIns="45720" rIns="91440" bIns="45720" rtlCol="0" anchor="b">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it-IT" sz="2400" b="1" dirty="0">
                <a:solidFill>
                  <a:srgbClr val="002060"/>
                </a:solidFill>
                <a:latin typeface="Century Schoolbook" panose="02040604050505020304" pitchFamily="18" charset="0"/>
              </a:rPr>
            </a:br>
            <a:r>
              <a:rPr lang="it-IT" sz="4000" b="1" dirty="0">
                <a:solidFill>
                  <a:srgbClr val="002060"/>
                </a:solidFill>
                <a:latin typeface="Century Schoolbook" panose="02040604050505020304" pitchFamily="18" charset="0"/>
              </a:rPr>
              <a:t>Autotutela amministrativa</a:t>
            </a:r>
            <a:endParaRPr lang="it-IT" sz="2400" dirty="0"/>
          </a:p>
        </p:txBody>
      </p:sp>
    </p:spTree>
    <p:extLst>
      <p:ext uri="{BB962C8B-B14F-4D97-AF65-F5344CB8AC3E}">
        <p14:creationId xmlns:p14="http://schemas.microsoft.com/office/powerpoint/2010/main" val="1905190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0BB9AC2-D4CD-49E3-B494-F5D42A2CED96}"/>
              </a:ext>
            </a:extLst>
          </p:cNvPr>
          <p:cNvSpPr>
            <a:spLocks noGrp="1"/>
          </p:cNvSpPr>
          <p:nvPr>
            <p:ph idx="1"/>
          </p:nvPr>
        </p:nvSpPr>
        <p:spPr>
          <a:xfrm>
            <a:off x="983115" y="1960201"/>
            <a:ext cx="10172248" cy="4175554"/>
          </a:xfrm>
        </p:spPr>
        <p:txBody>
          <a:bodyPr>
            <a:normAutofit/>
          </a:bodyPr>
          <a:lstStyle/>
          <a:p>
            <a:pPr lvl="0" algn="just">
              <a:buFont typeface="Wingdings" panose="05000000000000000000" pitchFamily="2" charset="2"/>
              <a:buChar char="ü"/>
            </a:pPr>
            <a:r>
              <a:rPr lang="it-IT" dirty="0">
                <a:latin typeface="Century" panose="02040604050505020304" pitchFamily="18" charset="0"/>
              </a:rPr>
              <a:t>Il Comune non è obbligato ad esercitare l’autotutela richiesta dal contribuente</a:t>
            </a:r>
          </a:p>
          <a:p>
            <a:pPr lvl="0" algn="just">
              <a:buFont typeface="Wingdings" panose="05000000000000000000" pitchFamily="2" charset="2"/>
              <a:buChar char="ü"/>
            </a:pPr>
            <a:r>
              <a:rPr lang="it-IT" dirty="0">
                <a:latin typeface="Century" panose="02040604050505020304" pitchFamily="18" charset="0"/>
              </a:rPr>
              <a:t>L’accertamento diventa definitivo dopo i 60 giorni dalla notifica senza che sia stato impugnato dinanzi alla CTP</a:t>
            </a:r>
          </a:p>
          <a:p>
            <a:pPr lvl="0" algn="just">
              <a:buFont typeface="Wingdings" panose="05000000000000000000" pitchFamily="2" charset="2"/>
              <a:buChar char="ü"/>
            </a:pPr>
            <a:r>
              <a:rPr lang="it-IT" dirty="0">
                <a:latin typeface="Century" panose="02040604050505020304" pitchFamily="18" charset="0"/>
              </a:rPr>
              <a:t>L’istanza di autotutela intesa ad ottenere l’annullamento o la rettifica dell’atto, non sospende i termini processuali né di versamento e tanto meno in misura ridotta.</a:t>
            </a:r>
          </a:p>
          <a:p>
            <a:pPr lvl="0" algn="just">
              <a:buFont typeface="Wingdings" panose="05000000000000000000" pitchFamily="2" charset="2"/>
              <a:buChar char="ü"/>
            </a:pPr>
            <a:r>
              <a:rPr lang="it-IT" dirty="0">
                <a:latin typeface="Century" panose="02040604050505020304" pitchFamily="18" charset="0"/>
              </a:rPr>
              <a:t>Il Comune, qualora intenda riaprire la valutazione del caso, lo deve fare con criteri oggettivi</a:t>
            </a:r>
          </a:p>
          <a:p>
            <a:pPr algn="just">
              <a:buFont typeface="Wingdings" panose="05000000000000000000" pitchFamily="2" charset="2"/>
              <a:buChar char="ü"/>
            </a:pPr>
            <a:r>
              <a:rPr lang="it-IT" dirty="0">
                <a:latin typeface="Century" panose="02040604050505020304" pitchFamily="18" charset="0"/>
              </a:rPr>
              <a:t>Va tenuta distinta la situazione dell’indebito oggettivo, che si ha quando l’accertamento è completamente errato a causa della carenza del presupposto impositivo o di soggettività passiva (es. si accerta un fabbricato che non è di proprietà del contribuente). In tal caso, si esce dal rapporto tributario e si apre una situazione di indebito oggettivo che, quando fondato, costringe l’Ente a ritirare l’atto.</a:t>
            </a:r>
          </a:p>
          <a:p>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81D30CF1-7E8C-436C-9EDA-F86800E7DB55}"/>
              </a:ext>
            </a:extLst>
          </p:cNvPr>
          <p:cNvSpPr>
            <a:spLocks noGrp="1"/>
          </p:cNvSpPr>
          <p:nvPr>
            <p:ph type="sldNum" sz="quarter" idx="12"/>
          </p:nvPr>
        </p:nvSpPr>
        <p:spPr/>
        <p:txBody>
          <a:bodyPr/>
          <a:lstStyle/>
          <a:p>
            <a:fld id="{19798D28-E91C-416C-BE1D-99D2D5871919}" type="slidenum">
              <a:rPr lang="it-IT" smtClean="0"/>
              <a:t>17</a:t>
            </a:fld>
            <a:endParaRPr lang="it-IT" dirty="0"/>
          </a:p>
        </p:txBody>
      </p:sp>
      <p:sp>
        <p:nvSpPr>
          <p:cNvPr id="6" name="Titolo 5">
            <a:extLst>
              <a:ext uri="{FF2B5EF4-FFF2-40B4-BE49-F238E27FC236}">
                <a16:creationId xmlns:a16="http://schemas.microsoft.com/office/drawing/2014/main" id="{A3194864-45A2-435D-9C37-AD02E2A41442}"/>
              </a:ext>
            </a:extLst>
          </p:cNvPr>
          <p:cNvSpPr txBox="1">
            <a:spLocks/>
          </p:cNvSpPr>
          <p:nvPr/>
        </p:nvSpPr>
        <p:spPr>
          <a:xfrm>
            <a:off x="1096963" y="699838"/>
            <a:ext cx="10058400" cy="1036887"/>
          </a:xfrm>
          <a:prstGeom prst="rect">
            <a:avLst/>
          </a:prstGeom>
        </p:spPr>
        <p:txBody>
          <a:bodyPr vert="horz" wrap="square" lIns="91440" tIns="45720" rIns="91440" bIns="45720" rtlCol="0" anchor="b">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it-IT" sz="2400" b="1" dirty="0">
                <a:solidFill>
                  <a:srgbClr val="002060"/>
                </a:solidFill>
                <a:latin typeface="Century Schoolbook" panose="02040604050505020304" pitchFamily="18" charset="0"/>
              </a:rPr>
            </a:br>
            <a:br>
              <a:rPr lang="it-IT" sz="2400" b="1" dirty="0">
                <a:solidFill>
                  <a:srgbClr val="002060"/>
                </a:solidFill>
                <a:latin typeface="Century Schoolbook" panose="02040604050505020304" pitchFamily="18" charset="0"/>
              </a:rPr>
            </a:br>
            <a:endParaRPr lang="it-IT" sz="2400" dirty="0"/>
          </a:p>
        </p:txBody>
      </p:sp>
      <p:sp>
        <p:nvSpPr>
          <p:cNvPr id="9" name="Titolo 5">
            <a:extLst>
              <a:ext uri="{FF2B5EF4-FFF2-40B4-BE49-F238E27FC236}">
                <a16:creationId xmlns:a16="http://schemas.microsoft.com/office/drawing/2014/main" id="{C1A748C4-DD7E-42AA-BDF7-D4DBD79810E5}"/>
              </a:ext>
            </a:extLst>
          </p:cNvPr>
          <p:cNvSpPr txBox="1">
            <a:spLocks/>
          </p:cNvSpPr>
          <p:nvPr/>
        </p:nvSpPr>
        <p:spPr>
          <a:xfrm>
            <a:off x="1105843" y="454236"/>
            <a:ext cx="10064149" cy="929485"/>
          </a:xfrm>
          <a:prstGeom prst="rect">
            <a:avLst/>
          </a:prstGeom>
        </p:spPr>
        <p:txBody>
          <a:bodyPr vert="horz" wrap="square" lIns="91440" tIns="45720" rIns="91440" bIns="45720" rtlCol="0" anchor="b">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it-IT" sz="2400" b="1" dirty="0">
                <a:solidFill>
                  <a:srgbClr val="002060"/>
                </a:solidFill>
                <a:latin typeface="Century Schoolbook" panose="02040604050505020304" pitchFamily="18" charset="0"/>
              </a:rPr>
            </a:br>
            <a:r>
              <a:rPr lang="it-IT" sz="4000" b="1" dirty="0">
                <a:solidFill>
                  <a:srgbClr val="002060"/>
                </a:solidFill>
                <a:latin typeface="Century Schoolbook" panose="02040604050505020304" pitchFamily="18" charset="0"/>
              </a:rPr>
              <a:t>Autotutela amministrativa</a:t>
            </a:r>
            <a:endParaRPr lang="it-IT" sz="2400" dirty="0"/>
          </a:p>
        </p:txBody>
      </p:sp>
    </p:spTree>
    <p:extLst>
      <p:ext uri="{BB962C8B-B14F-4D97-AF65-F5344CB8AC3E}">
        <p14:creationId xmlns:p14="http://schemas.microsoft.com/office/powerpoint/2010/main" val="4235827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03108A-C7C7-44D0-B82C-B07857409191}"/>
              </a:ext>
            </a:extLst>
          </p:cNvPr>
          <p:cNvSpPr>
            <a:spLocks noGrp="1"/>
          </p:cNvSpPr>
          <p:nvPr>
            <p:ph type="title"/>
          </p:nvPr>
        </p:nvSpPr>
        <p:spPr>
          <a:xfrm>
            <a:off x="1154083" y="481412"/>
            <a:ext cx="10058400" cy="929485"/>
          </a:xfrm>
        </p:spPr>
        <p:txBody>
          <a:bodyPr vert="horz" wrap="square" lIns="91440" tIns="45720" rIns="91440" bIns="45720" rtlCol="0" anchor="b">
            <a:spAutoFit/>
          </a:bodyPr>
          <a:lstStyle/>
          <a:p>
            <a:pPr algn="ctr"/>
            <a:r>
              <a:rPr lang="it-IT" sz="3600" b="1" dirty="0">
                <a:solidFill>
                  <a:srgbClr val="002060"/>
                </a:solidFill>
                <a:latin typeface="Century Schoolbook" panose="02040604050505020304" pitchFamily="18" charset="0"/>
              </a:rPr>
              <a:t>Corte di Cassazione n. 4933/2019 </a:t>
            </a:r>
            <a:br>
              <a:rPr lang="it-IT" sz="24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Autotutela accertamento definitivo</a:t>
            </a:r>
            <a:endParaRPr lang="it-IT" sz="24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E8982CEA-F7BB-4640-8CFC-ED48D5C626A7}"/>
              </a:ext>
            </a:extLst>
          </p:cNvPr>
          <p:cNvSpPr>
            <a:spLocks noGrp="1"/>
          </p:cNvSpPr>
          <p:nvPr>
            <p:ph idx="1"/>
          </p:nvPr>
        </p:nvSpPr>
        <p:spPr>
          <a:xfrm>
            <a:off x="1097280" y="2060848"/>
            <a:ext cx="10058400" cy="4023360"/>
          </a:xfrm>
        </p:spPr>
        <p:txBody>
          <a:bodyPr>
            <a:normAutofit lnSpcReduction="10000"/>
          </a:bodyPr>
          <a:lstStyle/>
          <a:p>
            <a:pPr marL="0" indent="0" algn="just">
              <a:lnSpc>
                <a:spcPct val="150000"/>
              </a:lnSpc>
              <a:buNone/>
            </a:pPr>
            <a:r>
              <a:rPr lang="it-IT" i="1" dirty="0">
                <a:latin typeface="Century" panose="02040604050505020304" pitchFamily="18" charset="0"/>
              </a:rPr>
              <a:t>Il contribuente che richiede all'Amministrazione finanziaria di ritirare, in via di autotutela, un avviso di accertamento divenuto definitivo, non può limitarsi a eccepire eventuali vizi dell'atto medesimo, la cui deduzione è definitivamente preclusa, ma deve prospettare l'esistenza di un interesse di rilevanza generale dell'Amministrazione alla rimozione dell'atto. Ne consegue che contro il diniego dell'Amministrazione di procedere all'esercizio del potere di autotutela può essere proposta impugnazione soltanto per allegare eventuali profili di illegittimità del rifiuto e non per contestare la fondatezza della pretesa tributaria (Cass. 25524/2014 e 11457/2010)</a:t>
            </a:r>
          </a:p>
          <a:p>
            <a:endParaRPr lang="it-IT" dirty="0"/>
          </a:p>
        </p:txBody>
      </p:sp>
      <p:sp>
        <p:nvSpPr>
          <p:cNvPr id="4" name="Segnaposto numero diapositiva 3">
            <a:extLst>
              <a:ext uri="{FF2B5EF4-FFF2-40B4-BE49-F238E27FC236}">
                <a16:creationId xmlns:a16="http://schemas.microsoft.com/office/drawing/2014/main" id="{F11B9BFB-1A81-44FE-B01C-03BA63DAA589}"/>
              </a:ext>
            </a:extLst>
          </p:cNvPr>
          <p:cNvSpPr>
            <a:spLocks noGrp="1"/>
          </p:cNvSpPr>
          <p:nvPr>
            <p:ph type="sldNum" sz="quarter" idx="12"/>
          </p:nvPr>
        </p:nvSpPr>
        <p:spPr/>
        <p:txBody>
          <a:bodyPr/>
          <a:lstStyle/>
          <a:p>
            <a:fld id="{19798D28-E91C-416C-BE1D-99D2D5871919}" type="slidenum">
              <a:rPr lang="it-IT" smtClean="0"/>
              <a:t>18</a:t>
            </a:fld>
            <a:endParaRPr lang="it-IT" dirty="0"/>
          </a:p>
        </p:txBody>
      </p:sp>
    </p:spTree>
    <p:extLst>
      <p:ext uri="{BB962C8B-B14F-4D97-AF65-F5344CB8AC3E}">
        <p14:creationId xmlns:p14="http://schemas.microsoft.com/office/powerpoint/2010/main" val="2888998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5">
            <a:extLst>
              <a:ext uri="{FF2B5EF4-FFF2-40B4-BE49-F238E27FC236}">
                <a16:creationId xmlns:a16="http://schemas.microsoft.com/office/drawing/2014/main" id="{5E14C4AE-D9CE-4FBF-8750-A3D9FA3F59BE}"/>
              </a:ext>
            </a:extLst>
          </p:cNvPr>
          <p:cNvSpPr txBox="1">
            <a:spLocks noGrp="1"/>
          </p:cNvSpPr>
          <p:nvPr>
            <p:ph type="title"/>
          </p:nvPr>
        </p:nvSpPr>
        <p:spPr>
          <a:xfrm>
            <a:off x="1154083" y="356535"/>
            <a:ext cx="10058400" cy="1193853"/>
          </a:xfrm>
          <a:prstGeom prst="rect">
            <a:avLst/>
          </a:prstGeom>
        </p:spPr>
        <p:txBody>
          <a:bodyPr vert="horz" wrap="square" lIns="91440" tIns="45720" rIns="91440" bIns="45720" rtlCol="0" anchor="b">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it-IT" sz="2400" b="1" dirty="0">
                <a:solidFill>
                  <a:srgbClr val="002060"/>
                </a:solidFill>
                <a:latin typeface="Century Schoolbook" panose="02040604050505020304" pitchFamily="18" charset="0"/>
              </a:rPr>
            </a:br>
            <a:r>
              <a:rPr lang="it-IT" sz="3600" b="1" dirty="0">
                <a:solidFill>
                  <a:srgbClr val="002060"/>
                </a:solidFill>
                <a:latin typeface="Century Schoolbook" panose="02040604050505020304" pitchFamily="18" charset="0"/>
              </a:rPr>
              <a:t>Funzionario responsabile del tributo</a:t>
            </a:r>
            <a:br>
              <a:rPr lang="it-IT" sz="2400" b="1" dirty="0">
                <a:solidFill>
                  <a:srgbClr val="002060"/>
                </a:solidFill>
                <a:latin typeface="Century Schoolbook" panose="02040604050505020304" pitchFamily="18" charset="0"/>
              </a:rPr>
            </a:br>
            <a:endParaRPr lang="it-IT" sz="2400" dirty="0"/>
          </a:p>
        </p:txBody>
      </p:sp>
      <p:sp>
        <p:nvSpPr>
          <p:cNvPr id="3" name="Segnaposto contenuto 2">
            <a:extLst>
              <a:ext uri="{FF2B5EF4-FFF2-40B4-BE49-F238E27FC236}">
                <a16:creationId xmlns:a16="http://schemas.microsoft.com/office/drawing/2014/main" id="{B37F72BF-5DB2-4EC2-9B0D-1A082F9FCE1F}"/>
              </a:ext>
            </a:extLst>
          </p:cNvPr>
          <p:cNvSpPr>
            <a:spLocks noGrp="1"/>
          </p:cNvSpPr>
          <p:nvPr>
            <p:ph idx="1"/>
          </p:nvPr>
        </p:nvSpPr>
        <p:spPr>
          <a:xfrm>
            <a:off x="1154083" y="1993406"/>
            <a:ext cx="10058400" cy="4023360"/>
          </a:xfrm>
        </p:spPr>
        <p:txBody>
          <a:bodyPr>
            <a:normAutofit fontScale="77500" lnSpcReduction="20000"/>
          </a:bodyPr>
          <a:lstStyle/>
          <a:p>
            <a:pPr marL="0" indent="0" algn="just">
              <a:lnSpc>
                <a:spcPct val="120000"/>
              </a:lnSpc>
              <a:buNone/>
            </a:pPr>
            <a:r>
              <a:rPr lang="it-IT" i="1" dirty="0">
                <a:latin typeface="Century" panose="02040604050505020304" pitchFamily="18" charset="0"/>
              </a:rPr>
              <a:t>692. Il Comune designa il funzionario responsabile a cui sono attribuiti tutti i poteri per l'esercizio di ogni attività organizzativa e gestionale, compreso quello di sottoscrivere i provvedimenti afferenti a tali attività, nonchè la rappresentanza in giudizio per le controversie relative al tributo stesso.</a:t>
            </a:r>
          </a:p>
          <a:p>
            <a:pPr marL="0" indent="0" algn="just">
              <a:lnSpc>
                <a:spcPct val="120000"/>
              </a:lnSpc>
              <a:buNone/>
            </a:pPr>
            <a:r>
              <a:rPr lang="it-IT" i="1" dirty="0">
                <a:latin typeface="Century" panose="02040604050505020304" pitchFamily="18" charset="0"/>
              </a:rPr>
              <a:t>693. Ai fini della verifica del corretto assolvimento degli obblighi tributari, il funzionario responsabile può inviare questionari al contribuente, richiedere dati e notizie a uffici pubblici ovvero a enti di gestione di servizi pubblici, in esenzione da spese e diritti, e disporre l'accesso ai locali ed aree assoggettabili a tributo, mediante personale debitamente autorizzato e con preavviso di almeno sette giorni.</a:t>
            </a:r>
          </a:p>
          <a:p>
            <a:pPr indent="-360000" algn="just">
              <a:lnSpc>
                <a:spcPct val="120000"/>
              </a:lnSpc>
              <a:buFont typeface="Wingdings" panose="05000000000000000000" pitchFamily="2" charset="2"/>
              <a:buChar char="q"/>
            </a:pPr>
            <a:r>
              <a:rPr lang="it-IT" dirty="0">
                <a:latin typeface="Century" panose="02040604050505020304" pitchFamily="18" charset="0"/>
              </a:rPr>
              <a:t>Il comma 162 è chiaro nel prevedere la sottoscrizione del funzionario che adotta l’atto di accertamento. </a:t>
            </a:r>
          </a:p>
          <a:p>
            <a:pPr indent="-360000" algn="just">
              <a:lnSpc>
                <a:spcPct val="120000"/>
              </a:lnSpc>
              <a:buFont typeface="Wingdings" panose="05000000000000000000" pitchFamily="2" charset="2"/>
              <a:buChar char="q"/>
            </a:pPr>
            <a:r>
              <a:rPr lang="it-IT" altLang="it-IT" dirty="0">
                <a:latin typeface="Century" panose="02040604050505020304" pitchFamily="18" charset="0"/>
                <a:cs typeface="Arial" charset="0"/>
              </a:rPr>
              <a:t>Richiamare l’atto che legittima il funzionario alla firma (CTR Roma 7492/2014)</a:t>
            </a:r>
            <a:endParaRPr lang="it-IT" dirty="0">
              <a:latin typeface="Century" panose="02040604050505020304" pitchFamily="18" charset="0"/>
            </a:endParaRPr>
          </a:p>
          <a:p>
            <a:pPr indent="-360000" algn="just">
              <a:lnSpc>
                <a:spcPct val="120000"/>
              </a:lnSpc>
              <a:buFont typeface="Wingdings" panose="05000000000000000000" pitchFamily="2" charset="2"/>
              <a:buChar char="q"/>
            </a:pPr>
            <a:r>
              <a:rPr lang="it-IT" dirty="0">
                <a:latin typeface="Century" panose="02040604050505020304" pitchFamily="18" charset="0"/>
              </a:rPr>
              <a:t>L’ordinamento giuridico offre apposite norme per semplificare il processo di gestione amministrativa che, indubbiamente, si complica nel caso in cui il funzionario debba apporre la firma su ogni singolo atto. La questione sarà abbondantemente superata dal documento digitale ma nel frattempo, continua ad assumere un ruolo importante la possibilità di ricorrere alla norma che consente l’indicazione a stampa. </a:t>
            </a:r>
          </a:p>
          <a:p>
            <a:pPr algn="just">
              <a:lnSpc>
                <a:spcPct val="100000"/>
              </a:lnSpc>
            </a:pPr>
            <a:endParaRPr lang="it-IT" i="1"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53DFB4F2-43C5-4262-B535-089E9830D134}"/>
              </a:ext>
            </a:extLst>
          </p:cNvPr>
          <p:cNvSpPr>
            <a:spLocks noGrp="1"/>
          </p:cNvSpPr>
          <p:nvPr>
            <p:ph type="sldNum" sz="quarter" idx="12"/>
          </p:nvPr>
        </p:nvSpPr>
        <p:spPr/>
        <p:txBody>
          <a:bodyPr/>
          <a:lstStyle/>
          <a:p>
            <a:fld id="{19798D28-E91C-416C-BE1D-99D2D5871919}" type="slidenum">
              <a:rPr lang="it-IT" smtClean="0"/>
              <a:t>19</a:t>
            </a:fld>
            <a:endParaRPr lang="it-IT" dirty="0"/>
          </a:p>
        </p:txBody>
      </p:sp>
    </p:spTree>
    <p:extLst>
      <p:ext uri="{BB962C8B-B14F-4D97-AF65-F5344CB8AC3E}">
        <p14:creationId xmlns:p14="http://schemas.microsoft.com/office/powerpoint/2010/main" val="352812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88B0624-5085-42A7-A454-186634DA13C7}"/>
              </a:ext>
            </a:extLst>
          </p:cNvPr>
          <p:cNvSpPr>
            <a:spLocks noGrp="1"/>
          </p:cNvSpPr>
          <p:nvPr>
            <p:ph type="title"/>
          </p:nvPr>
        </p:nvSpPr>
        <p:spPr>
          <a:xfrm>
            <a:off x="457200" y="594358"/>
            <a:ext cx="3262536" cy="2016225"/>
          </a:xfrm>
          <a:solidFill>
            <a:schemeClr val="accent1">
              <a:lumMod val="60000"/>
              <a:lumOff val="40000"/>
            </a:schemeClr>
          </a:solidFill>
        </p:spPr>
        <p:txBody>
          <a:bodyPr>
            <a:normAutofit/>
          </a:bodyPr>
          <a:lstStyle/>
          <a:p>
            <a:pPr algn="ctr"/>
            <a:r>
              <a:rPr lang="it-IT" sz="2400" b="1" dirty="0">
                <a:solidFill>
                  <a:schemeClr val="tx1"/>
                </a:solidFill>
                <a:latin typeface="Century" panose="02040604050505020304" pitchFamily="18" charset="0"/>
              </a:rPr>
              <a:t>L’ACCERTAMENTO DEI</a:t>
            </a:r>
            <a:br>
              <a:rPr lang="it-IT" sz="2400" b="1" dirty="0">
                <a:solidFill>
                  <a:schemeClr val="tx1"/>
                </a:solidFill>
                <a:latin typeface="Century" panose="02040604050505020304" pitchFamily="18" charset="0"/>
              </a:rPr>
            </a:br>
            <a:r>
              <a:rPr lang="it-IT" sz="2400" b="1" dirty="0">
                <a:solidFill>
                  <a:schemeClr val="tx1"/>
                </a:solidFill>
                <a:latin typeface="Century" panose="02040604050505020304" pitchFamily="18" charset="0"/>
              </a:rPr>
              <a:t>TRIBUTI LOCALI</a:t>
            </a:r>
            <a:br>
              <a:rPr lang="it-IT" sz="2800" b="1" dirty="0">
                <a:solidFill>
                  <a:schemeClr val="tx1"/>
                </a:solidFill>
              </a:rPr>
            </a:br>
            <a:endParaRPr lang="it-IT" sz="2800" b="1" dirty="0">
              <a:solidFill>
                <a:schemeClr val="tx1"/>
              </a:solidFill>
            </a:endParaRPr>
          </a:p>
        </p:txBody>
      </p:sp>
      <p:pic>
        <p:nvPicPr>
          <p:cNvPr id="2050" name="Picture 2" descr="Risultati immagini per L'ACCERTAMENTO">
            <a:extLst>
              <a:ext uri="{FF2B5EF4-FFF2-40B4-BE49-F238E27FC236}">
                <a16:creationId xmlns:a16="http://schemas.microsoft.com/office/drawing/2014/main" id="{766818A1-0720-4639-BBB6-EB029D975E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4470" y="215116"/>
            <a:ext cx="6244669" cy="6244669"/>
          </a:xfrm>
          <a:prstGeom prst="rect">
            <a:avLst/>
          </a:prstGeom>
          <a:noFill/>
          <a:extLst>
            <a:ext uri="{909E8E84-426E-40DD-AFC4-6F175D3DCCD1}">
              <a14:hiddenFill xmlns:a14="http://schemas.microsoft.com/office/drawing/2010/main">
                <a:solidFill>
                  <a:srgbClr val="FFFFFF"/>
                </a:solidFill>
              </a14:hiddenFill>
            </a:ext>
          </a:extLst>
        </p:spPr>
      </p:pic>
      <p:sp>
        <p:nvSpPr>
          <p:cNvPr id="9" name="Titolo 4">
            <a:extLst>
              <a:ext uri="{FF2B5EF4-FFF2-40B4-BE49-F238E27FC236}">
                <a16:creationId xmlns:a16="http://schemas.microsoft.com/office/drawing/2014/main" id="{F0264CBD-D9A4-4DB3-BC56-E8BF93A5E6CE}"/>
              </a:ext>
            </a:extLst>
          </p:cNvPr>
          <p:cNvSpPr>
            <a:spLocks noGrp="1"/>
          </p:cNvSpPr>
          <p:nvPr>
            <p:ph type="body" sz="half" idx="2"/>
          </p:nvPr>
        </p:nvSpPr>
        <p:spPr>
          <a:xfrm>
            <a:off x="457200" y="3429000"/>
            <a:ext cx="3046512" cy="2016224"/>
          </a:xfrm>
          <a:solidFill>
            <a:schemeClr val="accent1">
              <a:lumMod val="60000"/>
              <a:lumOff val="40000"/>
            </a:schemeClr>
          </a:solidFill>
        </p:spPr>
        <p:txBody>
          <a:bodyPr>
            <a:normAutofit fontScale="92500" lnSpcReduction="20000"/>
          </a:bodyPr>
          <a:lstStyle/>
          <a:p>
            <a:pPr algn="ctr"/>
            <a:endParaRPr lang="it-IT" sz="2800" b="1" dirty="0"/>
          </a:p>
          <a:p>
            <a:pPr algn="ctr"/>
            <a:r>
              <a:rPr lang="it-IT" sz="2800" b="1" dirty="0">
                <a:solidFill>
                  <a:schemeClr val="tx1"/>
                </a:solidFill>
                <a:latin typeface="Century" panose="02040604050505020304" pitchFamily="18" charset="0"/>
              </a:rPr>
              <a:t>LA NOTIFICA </a:t>
            </a:r>
          </a:p>
          <a:p>
            <a:pPr algn="ctr"/>
            <a:r>
              <a:rPr lang="it-IT" sz="2800" b="1" dirty="0">
                <a:solidFill>
                  <a:schemeClr val="tx1"/>
                </a:solidFill>
                <a:latin typeface="Century" panose="02040604050505020304" pitchFamily="18" charset="0"/>
              </a:rPr>
              <a:t>DEGLI ATTI</a:t>
            </a:r>
            <a:br>
              <a:rPr lang="it-IT" sz="2800" b="1" dirty="0">
                <a:solidFill>
                  <a:schemeClr val="tx1"/>
                </a:solidFill>
              </a:rPr>
            </a:br>
            <a:br>
              <a:rPr lang="it-IT" sz="2800" b="1" dirty="0">
                <a:solidFill>
                  <a:schemeClr val="tx1"/>
                </a:solidFill>
              </a:rPr>
            </a:br>
            <a:endParaRPr lang="it-IT" sz="2800" b="1" dirty="0">
              <a:solidFill>
                <a:schemeClr val="tx1"/>
              </a:solidFill>
            </a:endParaRPr>
          </a:p>
        </p:txBody>
      </p:sp>
      <p:sp>
        <p:nvSpPr>
          <p:cNvPr id="4" name="Segnaposto numero diapositiva 3">
            <a:extLst>
              <a:ext uri="{FF2B5EF4-FFF2-40B4-BE49-F238E27FC236}">
                <a16:creationId xmlns:a16="http://schemas.microsoft.com/office/drawing/2014/main" id="{D3AEAF78-1787-46D2-A812-3F985E9B2307}"/>
              </a:ext>
            </a:extLst>
          </p:cNvPr>
          <p:cNvSpPr>
            <a:spLocks noGrp="1"/>
          </p:cNvSpPr>
          <p:nvPr>
            <p:ph type="sldNum" sz="quarter" idx="12"/>
          </p:nvPr>
        </p:nvSpPr>
        <p:spPr/>
        <p:txBody>
          <a:bodyPr/>
          <a:lstStyle/>
          <a:p>
            <a:fld id="{19798D28-E91C-416C-BE1D-99D2D5871919}" type="slidenum">
              <a:rPr lang="it-IT" smtClean="0"/>
              <a:t>2</a:t>
            </a:fld>
            <a:endParaRPr lang="it-IT" dirty="0"/>
          </a:p>
        </p:txBody>
      </p:sp>
    </p:spTree>
    <p:extLst>
      <p:ext uri="{BB962C8B-B14F-4D97-AF65-F5344CB8AC3E}">
        <p14:creationId xmlns:p14="http://schemas.microsoft.com/office/powerpoint/2010/main" val="934938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5">
            <a:extLst>
              <a:ext uri="{FF2B5EF4-FFF2-40B4-BE49-F238E27FC236}">
                <a16:creationId xmlns:a16="http://schemas.microsoft.com/office/drawing/2014/main" id="{6AB39153-468F-4029-B18A-665F836DCA2A}"/>
              </a:ext>
            </a:extLst>
          </p:cNvPr>
          <p:cNvSpPr txBox="1">
            <a:spLocks noGrp="1"/>
          </p:cNvSpPr>
          <p:nvPr>
            <p:ph type="title"/>
          </p:nvPr>
        </p:nvSpPr>
        <p:spPr>
          <a:xfrm>
            <a:off x="1036320" y="237733"/>
            <a:ext cx="10058400" cy="1243417"/>
          </a:xfrm>
          <a:prstGeom prst="rect">
            <a:avLst/>
          </a:prstGeom>
        </p:spPr>
        <p:txBody>
          <a:bodyPr vert="horz" wrap="square" lIns="91440" tIns="45720" rIns="91440" bIns="45720" rtlCol="0" anchor="b">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it-IT" sz="2400" b="1" dirty="0">
                <a:solidFill>
                  <a:srgbClr val="002060"/>
                </a:solidFill>
                <a:latin typeface="Century Schoolbook" panose="02040604050505020304" pitchFamily="18" charset="0"/>
              </a:rPr>
            </a:br>
            <a:r>
              <a:rPr lang="it-IT" sz="3600" b="1" dirty="0">
                <a:solidFill>
                  <a:srgbClr val="002060"/>
                </a:solidFill>
                <a:latin typeface="Century Schoolbook" panose="02040604050505020304" pitchFamily="18" charset="0"/>
              </a:rPr>
              <a:t>Funzionario responsabile del tributo</a:t>
            </a:r>
            <a:br>
              <a:rPr lang="it-IT" sz="36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Indicazione a stampa</a:t>
            </a:r>
            <a:endParaRPr lang="it-IT" sz="2400" dirty="0"/>
          </a:p>
        </p:txBody>
      </p:sp>
      <p:sp>
        <p:nvSpPr>
          <p:cNvPr id="3" name="Segnaposto contenuto 2">
            <a:extLst>
              <a:ext uri="{FF2B5EF4-FFF2-40B4-BE49-F238E27FC236}">
                <a16:creationId xmlns:a16="http://schemas.microsoft.com/office/drawing/2014/main" id="{A03DB363-58CD-4530-95D9-8E8BC7422F0E}"/>
              </a:ext>
            </a:extLst>
          </p:cNvPr>
          <p:cNvSpPr>
            <a:spLocks noGrp="1"/>
          </p:cNvSpPr>
          <p:nvPr>
            <p:ph idx="1"/>
          </p:nvPr>
        </p:nvSpPr>
        <p:spPr>
          <a:xfrm>
            <a:off x="1097280" y="2204864"/>
            <a:ext cx="10115203" cy="4024270"/>
          </a:xfrm>
        </p:spPr>
        <p:txBody>
          <a:bodyPr>
            <a:normAutofit fontScale="62500" lnSpcReduction="20000"/>
          </a:bodyPr>
          <a:lstStyle/>
          <a:p>
            <a:pPr marL="0" indent="0" algn="just">
              <a:lnSpc>
                <a:spcPct val="120000"/>
              </a:lnSpc>
              <a:buNone/>
            </a:pPr>
            <a:r>
              <a:rPr lang="it-IT" dirty="0">
                <a:latin typeface="Century" panose="02040604050505020304" pitchFamily="18" charset="0"/>
              </a:rPr>
              <a:t>Le norme che ad oggi consentono di applicare l’indicazione a stampa in luogo della firma autografa degli atti  sono principalmente due : </a:t>
            </a:r>
          </a:p>
          <a:p>
            <a:pPr marL="0" indent="0" algn="just">
              <a:lnSpc>
                <a:spcPct val="120000"/>
              </a:lnSpc>
              <a:buNone/>
            </a:pPr>
            <a:r>
              <a:rPr lang="it-IT" dirty="0">
                <a:latin typeface="Century" panose="02040604050505020304" pitchFamily="18" charset="0"/>
              </a:rPr>
              <a:t>La prima disposizione è di carattere generale applicabile a tutti gli atti amministrativi. La seconda è dedicata ai tributi locali.</a:t>
            </a:r>
          </a:p>
          <a:p>
            <a:pPr algn="just">
              <a:lnSpc>
                <a:spcPct val="120000"/>
              </a:lnSpc>
            </a:pPr>
            <a:r>
              <a:rPr lang="it-IT" dirty="0">
                <a:latin typeface="Century" panose="02040604050505020304" pitchFamily="18" charset="0"/>
              </a:rPr>
              <a:t>•	</a:t>
            </a:r>
            <a:r>
              <a:rPr lang="it-IT" b="1" dirty="0" err="1">
                <a:latin typeface="Century" panose="02040604050505020304" pitchFamily="18" charset="0"/>
              </a:rPr>
              <a:t>D.Lgs.</a:t>
            </a:r>
            <a:r>
              <a:rPr lang="it-IT" b="1" dirty="0">
                <a:latin typeface="Century" panose="02040604050505020304" pitchFamily="18" charset="0"/>
              </a:rPr>
              <a:t> 12-02-1993, n. 39 (art. 3)</a:t>
            </a:r>
          </a:p>
          <a:p>
            <a:pPr marL="0" indent="0" algn="just">
              <a:lnSpc>
                <a:spcPct val="120000"/>
              </a:lnSpc>
              <a:buNone/>
            </a:pPr>
            <a:r>
              <a:rPr lang="it-IT" dirty="0">
                <a:latin typeface="Century" panose="02040604050505020304" pitchFamily="18" charset="0"/>
              </a:rPr>
              <a:t>2. </a:t>
            </a:r>
            <a:r>
              <a:rPr lang="it-IT" i="1" dirty="0">
                <a:latin typeface="Century" panose="02040604050505020304" pitchFamily="18" charset="0"/>
              </a:rPr>
              <a:t>Nell'ambito delle Pubbliche Amministrazioni l'immissione, la riproduzione su qualunque supporto e la trasmissione di dati, informazioni e documenti mediante sistemi informatici o telematici, nonchè l'emanazione di atti amministrativi attraverso i medesimi sistemi, devono essere accompagnate dall'indicazione della fonte e del responsabile dell'immissione, riproduzione, trasmissione o emanazione. Se per la validità di tali operazioni e degli atti emessi sia prevista l'apposizione di firma autografa, la stessa è sostituita dall'indicazione a stampa, sul documento prodotto dal sistema automatizzato, del nominativo del soggetto responsabile.</a:t>
            </a:r>
          </a:p>
          <a:p>
            <a:pPr algn="just">
              <a:lnSpc>
                <a:spcPct val="120000"/>
              </a:lnSpc>
            </a:pPr>
            <a:r>
              <a:rPr lang="it-IT" dirty="0">
                <a:latin typeface="Century" panose="02040604050505020304" pitchFamily="18" charset="0"/>
              </a:rPr>
              <a:t>•	</a:t>
            </a:r>
            <a:r>
              <a:rPr lang="it-IT" b="1" dirty="0">
                <a:latin typeface="Century" panose="02040604050505020304" pitchFamily="18" charset="0"/>
              </a:rPr>
              <a:t> Legge 28-12-1995, n. 549 (</a:t>
            </a:r>
            <a:r>
              <a:rPr lang="it-IT" b="1" dirty="0" err="1">
                <a:latin typeface="Century" panose="02040604050505020304" pitchFamily="18" charset="0"/>
              </a:rPr>
              <a:t>rt</a:t>
            </a:r>
            <a:r>
              <a:rPr lang="it-IT" b="1" dirty="0">
                <a:latin typeface="Century" panose="02040604050505020304" pitchFamily="18" charset="0"/>
              </a:rPr>
              <a:t>. 1, comma 87)</a:t>
            </a:r>
          </a:p>
          <a:p>
            <a:pPr marL="0" indent="0" algn="just">
              <a:lnSpc>
                <a:spcPct val="120000"/>
              </a:lnSpc>
              <a:buNone/>
            </a:pPr>
            <a:r>
              <a:rPr lang="it-IT" i="1" dirty="0">
                <a:latin typeface="Century" panose="02040604050505020304" pitchFamily="18" charset="0"/>
              </a:rPr>
              <a:t>La firma autografa prevista dalle norme che disciplinano i tributi regionali e locali sugli atti di liquidazione e di accertamento è sostituita dall'indicazione a stampa del nominativo del soggetto responsabile, nel caso che gli atti medesimi siano prodotti da sistemi informativi automatizzati. Il nominativo del funzionario responsabile per l'emanazione degli atti in questione, nonché la fonte dei dati, devono essere indicati in un apposito provvedimento di livello dirigenziale</a:t>
            </a:r>
            <a:r>
              <a:rPr lang="it-IT" dirty="0">
                <a:latin typeface="Century" panose="02040604050505020304" pitchFamily="18" charset="0"/>
              </a:rPr>
              <a:t>.</a:t>
            </a:r>
          </a:p>
          <a:p>
            <a:pPr algn="just">
              <a:lnSpc>
                <a:spcPct val="120000"/>
              </a:lnSpc>
            </a:pPr>
            <a:endParaRPr lang="it-IT" dirty="0">
              <a:latin typeface="Century" panose="02040604050505020304" pitchFamily="18" charset="0"/>
            </a:endParaRPr>
          </a:p>
          <a:p>
            <a:pPr algn="just">
              <a:lnSpc>
                <a:spcPct val="120000"/>
              </a:lnSpc>
            </a:pPr>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C8679CB5-885C-49DB-B174-1BC4137D771E}"/>
              </a:ext>
            </a:extLst>
          </p:cNvPr>
          <p:cNvSpPr>
            <a:spLocks noGrp="1"/>
          </p:cNvSpPr>
          <p:nvPr>
            <p:ph type="sldNum" sz="quarter" idx="12"/>
          </p:nvPr>
        </p:nvSpPr>
        <p:spPr/>
        <p:txBody>
          <a:bodyPr/>
          <a:lstStyle/>
          <a:p>
            <a:fld id="{19798D28-E91C-416C-BE1D-99D2D5871919}" type="slidenum">
              <a:rPr lang="it-IT" smtClean="0"/>
              <a:t>20</a:t>
            </a:fld>
            <a:endParaRPr lang="it-IT" dirty="0"/>
          </a:p>
        </p:txBody>
      </p:sp>
    </p:spTree>
    <p:extLst>
      <p:ext uri="{BB962C8B-B14F-4D97-AF65-F5344CB8AC3E}">
        <p14:creationId xmlns:p14="http://schemas.microsoft.com/office/powerpoint/2010/main" val="3808408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5">
            <a:extLst>
              <a:ext uri="{FF2B5EF4-FFF2-40B4-BE49-F238E27FC236}">
                <a16:creationId xmlns:a16="http://schemas.microsoft.com/office/drawing/2014/main" id="{4EE135DB-8ED2-471B-B42F-3F97664CE82C}"/>
              </a:ext>
            </a:extLst>
          </p:cNvPr>
          <p:cNvSpPr txBox="1">
            <a:spLocks noGrp="1"/>
          </p:cNvSpPr>
          <p:nvPr>
            <p:ph type="title"/>
          </p:nvPr>
        </p:nvSpPr>
        <p:spPr>
          <a:xfrm>
            <a:off x="1036320" y="237733"/>
            <a:ext cx="10058400" cy="1243417"/>
          </a:xfrm>
          <a:prstGeom prst="rect">
            <a:avLst/>
          </a:prstGeom>
        </p:spPr>
        <p:txBody>
          <a:bodyPr vert="horz" wrap="square" lIns="91440" tIns="45720" rIns="91440" bIns="45720" rtlCol="0" anchor="b">
            <a:sp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it-IT" sz="2400" b="1" dirty="0">
                <a:solidFill>
                  <a:srgbClr val="002060"/>
                </a:solidFill>
                <a:latin typeface="Century Schoolbook" panose="02040604050505020304" pitchFamily="18" charset="0"/>
              </a:rPr>
            </a:br>
            <a:r>
              <a:rPr lang="it-IT" sz="3600" b="1" dirty="0">
                <a:solidFill>
                  <a:srgbClr val="002060"/>
                </a:solidFill>
                <a:latin typeface="Century Schoolbook" panose="02040604050505020304" pitchFamily="18" charset="0"/>
              </a:rPr>
              <a:t>Funzionario responsabile del tributo</a:t>
            </a:r>
            <a:br>
              <a:rPr lang="it-IT" sz="36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Indicazione a stampa</a:t>
            </a:r>
            <a:endParaRPr lang="it-IT" sz="2400" dirty="0"/>
          </a:p>
        </p:txBody>
      </p:sp>
      <p:sp>
        <p:nvSpPr>
          <p:cNvPr id="3" name="Segnaposto contenuto 2">
            <a:extLst>
              <a:ext uri="{FF2B5EF4-FFF2-40B4-BE49-F238E27FC236}">
                <a16:creationId xmlns:a16="http://schemas.microsoft.com/office/drawing/2014/main" id="{FE8C0183-9903-412D-B64A-5361A2A26AF1}"/>
              </a:ext>
            </a:extLst>
          </p:cNvPr>
          <p:cNvSpPr>
            <a:spLocks noGrp="1"/>
          </p:cNvSpPr>
          <p:nvPr>
            <p:ph idx="1"/>
          </p:nvPr>
        </p:nvSpPr>
        <p:spPr>
          <a:xfrm>
            <a:off x="1129228" y="1994060"/>
            <a:ext cx="10058400" cy="4023360"/>
          </a:xfrm>
        </p:spPr>
        <p:txBody>
          <a:bodyPr/>
          <a:lstStyle/>
          <a:p>
            <a:pPr marL="0" indent="0" algn="just">
              <a:lnSpc>
                <a:spcPct val="100000"/>
              </a:lnSpc>
              <a:buNone/>
            </a:pPr>
            <a:r>
              <a:rPr lang="it-IT" sz="1600" dirty="0">
                <a:latin typeface="Century" panose="02040604050505020304" pitchFamily="18" charset="0"/>
              </a:rPr>
              <a:t>Va evidenziato che si deve provvedere all’adozione di una determinazione generale ove si individua il nominativo del funzionario e la fattispecie degli atti (tipologia, annualità, ecc) per cui si provvede all’indicazione a stampa. </a:t>
            </a:r>
          </a:p>
          <a:p>
            <a:pPr marL="0" indent="0" algn="just">
              <a:lnSpc>
                <a:spcPct val="100000"/>
              </a:lnSpc>
              <a:buNone/>
            </a:pPr>
            <a:r>
              <a:rPr lang="it-IT" sz="1600" dirty="0">
                <a:latin typeface="Century" panose="02040604050505020304" pitchFamily="18" charset="0"/>
              </a:rPr>
              <a:t>La determinazione va richiamata nell’atto che si adotta in quanto la sentenza 3941/2011 ha stabilito che </a:t>
            </a:r>
            <a:r>
              <a:rPr lang="it-IT" sz="1600" i="1" dirty="0">
                <a:latin typeface="Century" panose="02040604050505020304" pitchFamily="18" charset="0"/>
              </a:rPr>
              <a:t>"il nominativo del funzionario responsabile per l'emanazione degli atti in questione, nonchè la fonte dei dati, devono essere indicati in un apposito provvedimento di livello dirigenziale</a:t>
            </a:r>
          </a:p>
          <a:p>
            <a:pPr algn="just">
              <a:lnSpc>
                <a:spcPct val="150000"/>
              </a:lnSpc>
            </a:pPr>
            <a:endParaRPr lang="it-IT" i="1"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027958F7-2F93-4C1C-82E9-A8CCE9E26A99}"/>
              </a:ext>
            </a:extLst>
          </p:cNvPr>
          <p:cNvSpPr>
            <a:spLocks noGrp="1"/>
          </p:cNvSpPr>
          <p:nvPr>
            <p:ph type="sldNum" sz="quarter" idx="12"/>
          </p:nvPr>
        </p:nvSpPr>
        <p:spPr/>
        <p:txBody>
          <a:bodyPr/>
          <a:lstStyle/>
          <a:p>
            <a:fld id="{19798D28-E91C-416C-BE1D-99D2D5871919}" type="slidenum">
              <a:rPr lang="it-IT" smtClean="0"/>
              <a:t>21</a:t>
            </a:fld>
            <a:endParaRPr lang="it-IT" dirty="0"/>
          </a:p>
        </p:txBody>
      </p:sp>
      <p:pic>
        <p:nvPicPr>
          <p:cNvPr id="6" name="Immagine 5">
            <a:extLst>
              <a:ext uri="{FF2B5EF4-FFF2-40B4-BE49-F238E27FC236}">
                <a16:creationId xmlns:a16="http://schemas.microsoft.com/office/drawing/2014/main" id="{CE2534C5-26F9-4996-89DF-E9C543DB9C6A}"/>
              </a:ext>
            </a:extLst>
          </p:cNvPr>
          <p:cNvPicPr>
            <a:picLocks noChangeAspect="1"/>
          </p:cNvPicPr>
          <p:nvPr/>
        </p:nvPicPr>
        <p:blipFill>
          <a:blip r:embed="rId2"/>
          <a:stretch>
            <a:fillRect/>
          </a:stretch>
        </p:blipFill>
        <p:spPr>
          <a:xfrm>
            <a:off x="1247335" y="3857414"/>
            <a:ext cx="9847385" cy="2376264"/>
          </a:xfrm>
          <a:prstGeom prst="rect">
            <a:avLst/>
          </a:prstGeom>
        </p:spPr>
      </p:pic>
    </p:spTree>
    <p:extLst>
      <p:ext uri="{BB962C8B-B14F-4D97-AF65-F5344CB8AC3E}">
        <p14:creationId xmlns:p14="http://schemas.microsoft.com/office/powerpoint/2010/main" val="417013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3"/>
          <p:cNvSpPr>
            <a:spLocks noGrp="1"/>
          </p:cNvSpPr>
          <p:nvPr>
            <p:ph type="title"/>
          </p:nvPr>
        </p:nvSpPr>
        <p:spPr>
          <a:xfrm>
            <a:off x="1097280" y="628807"/>
            <a:ext cx="10058400" cy="563231"/>
          </a:xfrm>
        </p:spPr>
        <p:txBody>
          <a:bodyPr vert="horz" wrap="square" lIns="91440" tIns="45720" rIns="91440" bIns="45720" rtlCol="0" anchor="b">
            <a:spAutoFit/>
          </a:bodyPr>
          <a:lstStyle/>
          <a:p>
            <a:pPr algn="ctr"/>
            <a:r>
              <a:rPr lang="it-IT" sz="3600" b="1" dirty="0">
                <a:solidFill>
                  <a:srgbClr val="002060"/>
                </a:solidFill>
                <a:latin typeface="Century Schoolbook" panose="02040604050505020304" pitchFamily="18" charset="0"/>
              </a:rPr>
              <a:t>Le sanzioni per la IUC (IMU TARI TASI)</a:t>
            </a:r>
          </a:p>
        </p:txBody>
      </p:sp>
      <p:sp>
        <p:nvSpPr>
          <p:cNvPr id="2" name="Segnaposto contenuto 1"/>
          <p:cNvSpPr>
            <a:spLocks noGrp="1"/>
          </p:cNvSpPr>
          <p:nvPr>
            <p:ph idx="1"/>
          </p:nvPr>
        </p:nvSpPr>
        <p:spPr/>
        <p:txBody>
          <a:bodyPr>
            <a:normAutofit/>
          </a:bodyPr>
          <a:lstStyle/>
          <a:p>
            <a:pPr algn="just">
              <a:buFont typeface="Wingdings" panose="05000000000000000000" pitchFamily="2" charset="2"/>
              <a:buChar char="Ø"/>
            </a:pPr>
            <a:endParaRPr lang="it-IT" sz="2400" dirty="0">
              <a:latin typeface="Century" panose="02040604050505020304" pitchFamily="18" charset="0"/>
            </a:endParaRPr>
          </a:p>
          <a:p>
            <a:pPr algn="just">
              <a:buFont typeface="Wingdings" panose="05000000000000000000" pitchFamily="2" charset="2"/>
              <a:buChar char="Ø"/>
            </a:pPr>
            <a:r>
              <a:rPr lang="it-IT" sz="2400" dirty="0">
                <a:latin typeface="Century" panose="02040604050505020304" pitchFamily="18" charset="0"/>
              </a:rPr>
              <a:t> Principio dell’annualità dell’obbligazione tributaria</a:t>
            </a:r>
          </a:p>
          <a:p>
            <a:pPr algn="just">
              <a:buFont typeface="Wingdings" panose="05000000000000000000" pitchFamily="2" charset="2"/>
              <a:buChar char="Ø"/>
            </a:pPr>
            <a:endParaRPr lang="it-IT" sz="2400" dirty="0">
              <a:latin typeface="Century" panose="02040604050505020304" pitchFamily="18" charset="0"/>
            </a:endParaRPr>
          </a:p>
          <a:p>
            <a:pPr algn="just">
              <a:buFont typeface="Wingdings" panose="05000000000000000000" pitchFamily="2" charset="2"/>
              <a:buChar char="Ø"/>
            </a:pPr>
            <a:r>
              <a:rPr lang="it-IT" sz="2400" dirty="0">
                <a:latin typeface="Century" panose="02040604050505020304" pitchFamily="18" charset="0"/>
              </a:rPr>
              <a:t> Un accertamento per anno</a:t>
            </a:r>
          </a:p>
          <a:p>
            <a:pPr algn="just">
              <a:buFont typeface="Wingdings" panose="05000000000000000000" pitchFamily="2" charset="2"/>
              <a:buChar char="Ø"/>
            </a:pPr>
            <a:endParaRPr lang="it-IT" sz="2400" dirty="0">
              <a:latin typeface="Century" panose="02040604050505020304" pitchFamily="18" charset="0"/>
            </a:endParaRPr>
          </a:p>
          <a:p>
            <a:pPr algn="just">
              <a:buFont typeface="Wingdings" panose="05000000000000000000" pitchFamily="2" charset="2"/>
              <a:buChar char="Ø"/>
            </a:pPr>
            <a:r>
              <a:rPr lang="it-IT" sz="2400" dirty="0">
                <a:latin typeface="Century" panose="02040604050505020304" pitchFamily="18" charset="0"/>
              </a:rPr>
              <a:t> La sanzione si applicano su ciascuna annualità (Cassazione 932/2009)</a:t>
            </a:r>
          </a:p>
        </p:txBody>
      </p:sp>
      <p:sp>
        <p:nvSpPr>
          <p:cNvPr id="3" name="Segnaposto numero diapositiva 2"/>
          <p:cNvSpPr>
            <a:spLocks noGrp="1"/>
          </p:cNvSpPr>
          <p:nvPr>
            <p:ph type="sldNum" sz="quarter" idx="12"/>
          </p:nvPr>
        </p:nvSpPr>
        <p:spPr>
          <a:xfrm>
            <a:off x="8976321" y="6126164"/>
            <a:ext cx="1185333" cy="365125"/>
          </a:xfrm>
        </p:spPr>
        <p:txBody>
          <a:bodyPr/>
          <a:lstStyle/>
          <a:p>
            <a:fld id="{C121BA9E-CF39-5A4C-A796-CE277B4E7A22}" type="slidenum">
              <a:rPr lang="it-IT" sz="1200">
                <a:solidFill>
                  <a:schemeClr val="bg1">
                    <a:lumMod val="65000"/>
                  </a:schemeClr>
                </a:solidFill>
              </a:rPr>
              <a:t>22</a:t>
            </a:fld>
            <a:endParaRPr lang="it-IT" sz="1200" dirty="0">
              <a:solidFill>
                <a:schemeClr val="bg1">
                  <a:lumMod val="65000"/>
                </a:schemeClr>
              </a:solidFill>
            </a:endParaRPr>
          </a:p>
        </p:txBody>
      </p:sp>
    </p:spTree>
    <p:extLst>
      <p:ext uri="{BB962C8B-B14F-4D97-AF65-F5344CB8AC3E}">
        <p14:creationId xmlns:p14="http://schemas.microsoft.com/office/powerpoint/2010/main" val="404995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AD434C-2C73-4AC3-AA00-66202D647381}"/>
              </a:ext>
            </a:extLst>
          </p:cNvPr>
          <p:cNvSpPr>
            <a:spLocks noGrp="1"/>
          </p:cNvSpPr>
          <p:nvPr>
            <p:ph type="title"/>
          </p:nvPr>
        </p:nvSpPr>
        <p:spPr>
          <a:xfrm>
            <a:off x="1120844" y="332656"/>
            <a:ext cx="10058400" cy="1295739"/>
          </a:xfrm>
        </p:spPr>
        <p:txBody>
          <a:bodyPr vert="horz" wrap="square" lIns="91440" tIns="45720" rIns="91440" bIns="45720" rtlCol="0" anchor="b">
            <a:spAutoFit/>
          </a:bodyPr>
          <a:lstStyle/>
          <a:p>
            <a:pPr algn="ctr"/>
            <a:br>
              <a:rPr lang="it-IT" sz="3200" b="1" dirty="0">
                <a:solidFill>
                  <a:srgbClr val="002060"/>
                </a:solidFill>
                <a:latin typeface="Century Schoolbook" panose="02040604050505020304" pitchFamily="18" charset="0"/>
              </a:rPr>
            </a:br>
            <a:r>
              <a:rPr lang="it-IT" sz="3600" b="1" dirty="0">
                <a:solidFill>
                  <a:srgbClr val="002060"/>
                </a:solidFill>
                <a:latin typeface="Century Schoolbook" panose="02040604050505020304" pitchFamily="18" charset="0"/>
              </a:rPr>
              <a:t>Corte di Cassazione 932/2009</a:t>
            </a:r>
            <a:br>
              <a:rPr lang="it-IT" sz="2400" b="1" dirty="0">
                <a:solidFill>
                  <a:srgbClr val="002060"/>
                </a:solidFill>
                <a:latin typeface="Century Schoolbook" panose="02040604050505020304" pitchFamily="18" charset="0"/>
              </a:rPr>
            </a:br>
            <a:endParaRPr lang="it-IT" sz="24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70815272-F1D3-48DE-B127-F731D859B7C6}"/>
              </a:ext>
            </a:extLst>
          </p:cNvPr>
          <p:cNvSpPr>
            <a:spLocks noGrp="1"/>
          </p:cNvSpPr>
          <p:nvPr>
            <p:ph idx="1"/>
          </p:nvPr>
        </p:nvSpPr>
        <p:spPr>
          <a:xfrm>
            <a:off x="1132304" y="2084064"/>
            <a:ext cx="10058400" cy="4023360"/>
          </a:xfrm>
        </p:spPr>
        <p:txBody>
          <a:bodyPr>
            <a:normAutofit lnSpcReduction="10000"/>
          </a:bodyPr>
          <a:lstStyle/>
          <a:p>
            <a:pPr marL="0" lvl="0" indent="0" algn="just">
              <a:lnSpc>
                <a:spcPct val="100000"/>
              </a:lnSpc>
              <a:buNone/>
            </a:pPr>
            <a:r>
              <a:rPr lang="it-IT" sz="1800" dirty="0">
                <a:latin typeface="Century" panose="02040604050505020304" pitchFamily="18" charset="0"/>
              </a:rPr>
              <a:t>La nozione di omissione della dichiarazione non è riferita alla mancanza del </a:t>
            </a:r>
            <a:r>
              <a:rPr lang="it-IT" sz="1800" b="1" dirty="0">
                <a:latin typeface="Century" panose="02040604050505020304" pitchFamily="18" charset="0"/>
              </a:rPr>
              <a:t>documento materiale</a:t>
            </a:r>
            <a:r>
              <a:rPr lang="it-IT" sz="1800" dirty="0">
                <a:latin typeface="Century" panose="02040604050505020304" pitchFamily="18" charset="0"/>
              </a:rPr>
              <a:t> ma al suo contenuto concreto</a:t>
            </a:r>
          </a:p>
          <a:p>
            <a:pPr marL="0" lvl="0" indent="0" algn="just">
              <a:lnSpc>
                <a:spcPct val="100000"/>
              </a:lnSpc>
              <a:buNone/>
            </a:pPr>
            <a:r>
              <a:rPr lang="it-IT" sz="1800" dirty="0">
                <a:latin typeface="Century" panose="02040604050505020304" pitchFamily="18" charset="0"/>
              </a:rPr>
              <a:t>L’omessa indicazione nella dichiarazione anche di un </a:t>
            </a:r>
            <a:r>
              <a:rPr lang="it-IT" sz="1800" b="1" u="sng" dirty="0">
                <a:latin typeface="Century" panose="02040604050505020304" pitchFamily="18" charset="0"/>
              </a:rPr>
              <a:t>solo cespite immobiliare</a:t>
            </a:r>
            <a:r>
              <a:rPr lang="it-IT" sz="1800" dirty="0">
                <a:latin typeface="Century" panose="02040604050505020304" pitchFamily="18" charset="0"/>
              </a:rPr>
              <a:t> soggetto ad autonoma imposizione costituisce omessa dichiarazione o denunzia dello stesso cespite ed è punibile a titolo di omessa presentazione della dichiarazione o denuncia e non come infedeltà</a:t>
            </a:r>
          </a:p>
          <a:p>
            <a:pPr marL="0" lvl="0" indent="0" algn="just">
              <a:lnSpc>
                <a:spcPct val="100000"/>
              </a:lnSpc>
              <a:buNone/>
            </a:pPr>
            <a:r>
              <a:rPr lang="it-IT" sz="1800" dirty="0">
                <a:latin typeface="Century" panose="02040604050505020304" pitchFamily="18" charset="0"/>
              </a:rPr>
              <a:t>L’obbligo di presentare dichiarazione o denuncia non cessa allo scadere del termine fissato dal legislatore per la presentazione ma permane  finché non sia presentata determinando per </a:t>
            </a:r>
            <a:r>
              <a:rPr lang="it-IT" sz="1800" b="1" u="sng" dirty="0">
                <a:latin typeface="Century" panose="02040604050505020304" pitchFamily="18" charset="0"/>
              </a:rPr>
              <a:t>ciascun anno</a:t>
            </a:r>
            <a:r>
              <a:rPr lang="it-IT" sz="1800" u="sng" dirty="0">
                <a:latin typeface="Century" panose="02040604050505020304" pitchFamily="18" charset="0"/>
              </a:rPr>
              <a:t> d’imposta una autonoma violazione punibile</a:t>
            </a:r>
            <a:endParaRPr lang="it-IT" sz="1800" dirty="0">
              <a:latin typeface="Century" panose="02040604050505020304" pitchFamily="18" charset="0"/>
            </a:endParaRPr>
          </a:p>
          <a:p>
            <a:pPr marL="0" lvl="0" indent="0" algn="just">
              <a:lnSpc>
                <a:spcPct val="100000"/>
              </a:lnSpc>
              <a:buNone/>
            </a:pPr>
            <a:r>
              <a:rPr lang="it-IT" sz="1800" dirty="0">
                <a:latin typeface="Century" panose="02040604050505020304" pitchFamily="18" charset="0"/>
              </a:rPr>
              <a:t>L’inosservanza dello specifico obbligo di </a:t>
            </a:r>
            <a:r>
              <a:rPr lang="it-IT" sz="1800" i="1" dirty="0">
                <a:latin typeface="Century" panose="02040604050505020304" pitchFamily="18" charset="0"/>
              </a:rPr>
              <a:t>facere </a:t>
            </a:r>
            <a:r>
              <a:rPr lang="it-IT" sz="1800" dirty="0">
                <a:latin typeface="Century" panose="02040604050505020304" pitchFamily="18" charset="0"/>
              </a:rPr>
              <a:t>nel termine fissato evidenzia una condotta inadempiente, un comportamento omissivo che non si esaurisce quando sorge ma </a:t>
            </a:r>
            <a:r>
              <a:rPr lang="it-IT" sz="1800" b="1" dirty="0">
                <a:latin typeface="Century" panose="02040604050505020304" pitchFamily="18" charset="0"/>
              </a:rPr>
              <a:t>persiste</a:t>
            </a:r>
            <a:r>
              <a:rPr lang="it-IT" sz="1800" dirty="0">
                <a:latin typeface="Century" panose="02040604050505020304" pitchFamily="18" charset="0"/>
              </a:rPr>
              <a:t> con effetto permanente finché perdura l’inosservanza non essendo inutile l’adempimento tardivo</a:t>
            </a:r>
          </a:p>
          <a:p>
            <a:pPr marL="0" lvl="0" indent="0" algn="just">
              <a:lnSpc>
                <a:spcPct val="100000"/>
              </a:lnSpc>
              <a:buNone/>
            </a:pPr>
            <a:r>
              <a:rPr lang="it-IT" sz="1800" dirty="0">
                <a:latin typeface="Century" panose="02040604050505020304" pitchFamily="18" charset="0"/>
              </a:rPr>
              <a:t>La dichiarazione ha effetto anche per gli anni successivi: dichiarazione </a:t>
            </a:r>
            <a:r>
              <a:rPr lang="it-IT" sz="1800" b="1" dirty="0">
                <a:latin typeface="Century" panose="02040604050505020304" pitchFamily="18" charset="0"/>
              </a:rPr>
              <a:t>ultrattiva</a:t>
            </a:r>
            <a:endParaRPr lang="it-IT" sz="1800" dirty="0">
              <a:latin typeface="Century" panose="02040604050505020304" pitchFamily="18" charset="0"/>
            </a:endParaRPr>
          </a:p>
          <a:p>
            <a:pPr>
              <a:lnSpc>
                <a:spcPct val="100000"/>
              </a:lnSpc>
            </a:pPr>
            <a:endParaRPr lang="it-IT" sz="1800"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8FD33078-350C-4DF4-8AD1-4B1BFA4B168A}"/>
              </a:ext>
            </a:extLst>
          </p:cNvPr>
          <p:cNvSpPr>
            <a:spLocks noGrp="1"/>
          </p:cNvSpPr>
          <p:nvPr>
            <p:ph type="sldNum" sz="quarter" idx="12"/>
          </p:nvPr>
        </p:nvSpPr>
        <p:spPr/>
        <p:txBody>
          <a:bodyPr/>
          <a:lstStyle/>
          <a:p>
            <a:fld id="{19798D28-E91C-416C-BE1D-99D2D5871919}" type="slidenum">
              <a:rPr lang="it-IT" smtClean="0"/>
              <a:t>23</a:t>
            </a:fld>
            <a:endParaRPr lang="it-IT" dirty="0"/>
          </a:p>
        </p:txBody>
      </p:sp>
    </p:spTree>
    <p:extLst>
      <p:ext uri="{BB962C8B-B14F-4D97-AF65-F5344CB8AC3E}">
        <p14:creationId xmlns:p14="http://schemas.microsoft.com/office/powerpoint/2010/main" val="1295986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4DF2C8-2916-4B71-B896-D4C8C6E459D0}"/>
              </a:ext>
            </a:extLst>
          </p:cNvPr>
          <p:cNvSpPr>
            <a:spLocks noGrp="1"/>
          </p:cNvSpPr>
          <p:nvPr>
            <p:ph type="title"/>
          </p:nvPr>
        </p:nvSpPr>
        <p:spPr>
          <a:xfrm>
            <a:off x="1066800" y="404664"/>
            <a:ext cx="10058400" cy="929485"/>
          </a:xfrm>
        </p:spPr>
        <p:txBody>
          <a:bodyPr vert="horz" wrap="square" lIns="91440" tIns="45720" rIns="91440" bIns="45720" rtlCol="0" anchor="b">
            <a:spAutoFit/>
          </a:bodyPr>
          <a:lstStyle/>
          <a:p>
            <a:pPr algn="ctr"/>
            <a:r>
              <a:rPr lang="it-IT" sz="3600" b="1" dirty="0">
                <a:solidFill>
                  <a:srgbClr val="002060"/>
                </a:solidFill>
                <a:latin typeface="Century Schoolbook" panose="02040604050505020304" pitchFamily="18" charset="0"/>
              </a:rPr>
              <a:t>Legge n. 147/2013, art. 1 </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Obbligo dichiarativo IUC </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333E5DEF-54A4-4432-88E1-A3A55118A4CE}"/>
              </a:ext>
            </a:extLst>
          </p:cNvPr>
          <p:cNvSpPr>
            <a:spLocks noGrp="1"/>
          </p:cNvSpPr>
          <p:nvPr>
            <p:ph idx="1"/>
          </p:nvPr>
        </p:nvSpPr>
        <p:spPr>
          <a:xfrm>
            <a:off x="1154083" y="2060848"/>
            <a:ext cx="10058400" cy="4023360"/>
          </a:xfrm>
        </p:spPr>
        <p:txBody>
          <a:bodyPr>
            <a:normAutofit/>
          </a:bodyPr>
          <a:lstStyle/>
          <a:p>
            <a:pPr marL="0" indent="0" algn="just">
              <a:lnSpc>
                <a:spcPct val="100000"/>
              </a:lnSpc>
              <a:buNone/>
            </a:pPr>
            <a:r>
              <a:rPr lang="it-IT" sz="1800" dirty="0">
                <a:latin typeface="Century" panose="02040604050505020304" pitchFamily="18" charset="0"/>
              </a:rPr>
              <a:t>684. </a:t>
            </a:r>
            <a:r>
              <a:rPr lang="it-IT" sz="1800" i="1" dirty="0">
                <a:latin typeface="Century" panose="02040604050505020304" pitchFamily="18" charset="0"/>
              </a:rPr>
              <a:t>I soggetti passivi dei tributi presentano la dichiarazione relativa alla IUC entro il termine del </a:t>
            </a:r>
            <a:r>
              <a:rPr lang="it-IT" sz="1800" b="1" i="1" dirty="0">
                <a:latin typeface="Century" panose="02040604050505020304" pitchFamily="18" charset="0"/>
              </a:rPr>
              <a:t>30 giugno dell'anno successivo </a:t>
            </a:r>
            <a:r>
              <a:rPr lang="it-IT" sz="1800" i="1" dirty="0">
                <a:latin typeface="Century" panose="02040604050505020304" pitchFamily="18" charset="0"/>
              </a:rPr>
              <a:t>alla data di inizio del possesso o della detenzione dei locali e delle aree assoggettabili al tributo. Nel caso di occupazione in comune di un'unità immobiliare, la dichiarazione può essere presentata anche da uno solo degli occupanti.</a:t>
            </a:r>
          </a:p>
          <a:p>
            <a:pPr marL="0" indent="0" algn="just">
              <a:lnSpc>
                <a:spcPct val="100000"/>
              </a:lnSpc>
              <a:buNone/>
            </a:pPr>
            <a:r>
              <a:rPr lang="it-IT" sz="1800" i="1" dirty="0">
                <a:latin typeface="Century" panose="02040604050505020304" pitchFamily="18" charset="0"/>
              </a:rPr>
              <a:t>685. La dichiarazione, redatta su modello messo a disposizione dal comune, ha effetto </a:t>
            </a:r>
            <a:r>
              <a:rPr lang="it-IT" sz="1800" b="1" i="1" dirty="0">
                <a:latin typeface="Century" panose="02040604050505020304" pitchFamily="18" charset="0"/>
              </a:rPr>
              <a:t>anche per gli anni successivi </a:t>
            </a:r>
            <a:r>
              <a:rPr lang="it-IT" sz="1800" i="1" dirty="0">
                <a:latin typeface="Century" panose="02040604050505020304" pitchFamily="18" charset="0"/>
              </a:rPr>
              <a:t>semprechè non si verifichino modificazioni dei dati dichiarati da cui consegua un diverso ammontare del tributo; in tal caso, la dichiarazione va presentata entro il 30 giugno dell'anno successivo a quello in cui sono intervenute le predette  modificazioni. Al fine di acquisire le informazioni riguardanti la toponomastica e la numerazione civica interna ed esterna di ciascun comune, nella dichiarazione delle unita' immobiliari a destinazione ordinaria devono essere obbligatoriamente indicati i dati catastali, il numero civico di ubicazione dell'immobile e il numero dell'interno, ove esistente.</a:t>
            </a:r>
          </a:p>
        </p:txBody>
      </p:sp>
      <p:sp>
        <p:nvSpPr>
          <p:cNvPr id="4" name="Segnaposto numero diapositiva 3">
            <a:extLst>
              <a:ext uri="{FF2B5EF4-FFF2-40B4-BE49-F238E27FC236}">
                <a16:creationId xmlns:a16="http://schemas.microsoft.com/office/drawing/2014/main" id="{D2961694-CA77-4736-A247-2E5B0E9833D8}"/>
              </a:ext>
            </a:extLst>
          </p:cNvPr>
          <p:cNvSpPr>
            <a:spLocks noGrp="1"/>
          </p:cNvSpPr>
          <p:nvPr>
            <p:ph type="sldNum" sz="quarter" idx="12"/>
          </p:nvPr>
        </p:nvSpPr>
        <p:spPr/>
        <p:txBody>
          <a:bodyPr/>
          <a:lstStyle/>
          <a:p>
            <a:fld id="{19798D28-E91C-416C-BE1D-99D2D5871919}" type="slidenum">
              <a:rPr lang="it-IT" smtClean="0"/>
              <a:t>24</a:t>
            </a:fld>
            <a:endParaRPr lang="it-IT" dirty="0"/>
          </a:p>
        </p:txBody>
      </p:sp>
    </p:spTree>
    <p:extLst>
      <p:ext uri="{BB962C8B-B14F-4D97-AF65-F5344CB8AC3E}">
        <p14:creationId xmlns:p14="http://schemas.microsoft.com/office/powerpoint/2010/main" val="2604336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F52387EC-CE43-4372-B862-7840A6769363}"/>
              </a:ext>
            </a:extLst>
          </p:cNvPr>
          <p:cNvSpPr>
            <a:spLocks noGrp="1"/>
          </p:cNvSpPr>
          <p:nvPr>
            <p:ph type="title"/>
          </p:nvPr>
        </p:nvSpPr>
        <p:spPr>
          <a:xfrm>
            <a:off x="1094042" y="324728"/>
            <a:ext cx="9967912" cy="563231"/>
          </a:xfrm>
        </p:spPr>
        <p:txBody>
          <a:bodyPr vert="horz" wrap="square" lIns="91440" tIns="45720" rIns="91440" bIns="45720" rtlCol="0" anchor="b">
            <a:spAutoFit/>
          </a:bodyPr>
          <a:lstStyle/>
          <a:p>
            <a:pPr algn="ctr"/>
            <a:r>
              <a:rPr lang="it-IT" sz="3600" b="1" dirty="0">
                <a:solidFill>
                  <a:srgbClr val="002060"/>
                </a:solidFill>
                <a:latin typeface="Century Schoolbook" panose="02040604050505020304" pitchFamily="18" charset="0"/>
              </a:rPr>
              <a:t>Sistema sanzionatorio IUC</a:t>
            </a:r>
          </a:p>
        </p:txBody>
      </p:sp>
      <p:graphicFrame>
        <p:nvGraphicFramePr>
          <p:cNvPr id="5" name="Segnaposto contenuto 4">
            <a:extLst>
              <a:ext uri="{FF2B5EF4-FFF2-40B4-BE49-F238E27FC236}">
                <a16:creationId xmlns:a16="http://schemas.microsoft.com/office/drawing/2014/main" id="{7AA98DF0-DDAD-48E6-BB5F-4D5E85854D91}"/>
              </a:ext>
            </a:extLst>
          </p:cNvPr>
          <p:cNvGraphicFramePr>
            <a:graphicFrameLocks noGrp="1"/>
          </p:cNvGraphicFramePr>
          <p:nvPr>
            <p:ph idx="1"/>
            <p:extLst>
              <p:ext uri="{D42A27DB-BD31-4B8C-83A1-F6EECF244321}">
                <p14:modId xmlns:p14="http://schemas.microsoft.com/office/powerpoint/2010/main" val="711692369"/>
              </p:ext>
            </p:extLst>
          </p:nvPr>
        </p:nvGraphicFramePr>
        <p:xfrm>
          <a:off x="803412" y="1268760"/>
          <a:ext cx="10549172" cy="5031863"/>
        </p:xfrm>
        <a:graphic>
          <a:graphicData uri="http://schemas.openxmlformats.org/drawingml/2006/table">
            <a:tbl>
              <a:tblPr firstRow="1" bandRow="1">
                <a:tableStyleId>{5C22544A-7EE6-4342-B048-85BDC9FD1C3A}</a:tableStyleId>
              </a:tblPr>
              <a:tblGrid>
                <a:gridCol w="3052830">
                  <a:extLst>
                    <a:ext uri="{9D8B030D-6E8A-4147-A177-3AD203B41FA5}">
                      <a16:colId xmlns:a16="http://schemas.microsoft.com/office/drawing/2014/main" val="861368444"/>
                    </a:ext>
                  </a:extLst>
                </a:gridCol>
                <a:gridCol w="7496342">
                  <a:extLst>
                    <a:ext uri="{9D8B030D-6E8A-4147-A177-3AD203B41FA5}">
                      <a16:colId xmlns:a16="http://schemas.microsoft.com/office/drawing/2014/main" val="2868316432"/>
                    </a:ext>
                  </a:extLst>
                </a:gridCol>
              </a:tblGrid>
              <a:tr h="987264">
                <a:tc gridSpan="2">
                  <a:txBody>
                    <a:bodyPr/>
                    <a:lstStyle/>
                    <a:p>
                      <a:pPr algn="just" eaLnBrk="1" hangingPunct="1">
                        <a:buFont typeface="Arial" charset="0"/>
                        <a:buChar char="•"/>
                      </a:pPr>
                      <a:r>
                        <a:rPr lang="it-IT" altLang="it-IT" sz="1400" b="0" dirty="0">
                          <a:latin typeface="Century" panose="02040604050505020304" pitchFamily="18" charset="0"/>
                        </a:rPr>
                        <a:t>Le disposizioni comuni relative alla IUC comprendono un gruppo di norme relative alla disciplina del sistema sanzionatorio scritte in coerenza con le norme che già disciplinano le fattispecie sanzionatorie in materia di tributi locali contenute nell’articolo 1 della Legge 296/2006, commi da 161 a 170, nonché i decreti legislativi 471/472/473 del 18 novembre 1997.</a:t>
                      </a:r>
                    </a:p>
                    <a:p>
                      <a:pPr algn="just" eaLnBrk="1" hangingPunct="1">
                        <a:buFont typeface="Arial" charset="0"/>
                        <a:buNone/>
                      </a:pPr>
                      <a:endParaRPr lang="it-IT" altLang="it-IT" sz="1400" b="0" dirty="0">
                        <a:latin typeface="Century" panose="02040604050505020304" pitchFamily="18" charset="0"/>
                      </a:endParaRPr>
                    </a:p>
                  </a:txBody>
                  <a:tcPr/>
                </a:tc>
                <a:tc hMerge="1">
                  <a:txBody>
                    <a:bodyPr/>
                    <a:lstStyle/>
                    <a:p>
                      <a:endParaRPr lang="it-IT" dirty="0"/>
                    </a:p>
                  </a:txBody>
                  <a:tcPr/>
                </a:tc>
                <a:extLst>
                  <a:ext uri="{0D108BD9-81ED-4DB2-BD59-A6C34878D82A}">
                    <a16:rowId xmlns:a16="http://schemas.microsoft.com/office/drawing/2014/main" val="3950009085"/>
                  </a:ext>
                </a:extLst>
              </a:tr>
              <a:tr h="764334">
                <a:tc>
                  <a:txBody>
                    <a:bodyPr/>
                    <a:lstStyle/>
                    <a:p>
                      <a:r>
                        <a:rPr lang="it-IT" sz="1400" b="0" dirty="0">
                          <a:latin typeface="Century" panose="02040604050505020304" pitchFamily="18" charset="0"/>
                        </a:rPr>
                        <a:t>OMESSO VERSAMENTO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it-IT" sz="1400" b="0" dirty="0">
                          <a:latin typeface="Century" panose="02040604050505020304" pitchFamily="18" charset="0"/>
                        </a:rPr>
                        <a:t>695. </a:t>
                      </a:r>
                      <a:r>
                        <a:rPr lang="it-IT" altLang="it-IT" sz="1400" b="0" i="1" dirty="0">
                          <a:latin typeface="Century" panose="02040604050505020304" pitchFamily="18" charset="0"/>
                        </a:rPr>
                        <a:t>In  caso  di  omesso  o  insufficiente  versamento  della  IUC risultante dalla dichiarazione, si applica l'articolo 13 del  decreto legislativo 18 dicembre 1997, n. 471. </a:t>
                      </a:r>
                    </a:p>
                    <a:p>
                      <a:endParaRPr lang="it-IT" sz="1400" b="0" dirty="0">
                        <a:latin typeface="Century" panose="02040604050505020304" pitchFamily="18" charset="0"/>
                      </a:endParaRPr>
                    </a:p>
                  </a:txBody>
                  <a:tcPr/>
                </a:tc>
                <a:extLst>
                  <a:ext uri="{0D108BD9-81ED-4DB2-BD59-A6C34878D82A}">
                    <a16:rowId xmlns:a16="http://schemas.microsoft.com/office/drawing/2014/main" val="3481298388"/>
                  </a:ext>
                </a:extLst>
              </a:tr>
              <a:tr h="764334">
                <a:tc>
                  <a:txBody>
                    <a:bodyPr/>
                    <a:lstStyle/>
                    <a:p>
                      <a:r>
                        <a:rPr lang="it-IT" sz="1400" b="0" dirty="0">
                          <a:latin typeface="Century" panose="02040604050505020304" pitchFamily="18" charset="0"/>
                        </a:rPr>
                        <a:t>OMESSA DICHIARAZIONE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it-IT" sz="1400" b="0" i="1" dirty="0">
                          <a:latin typeface="Century" panose="02040604050505020304" pitchFamily="18" charset="0"/>
                        </a:rPr>
                        <a:t>696. In  caso  di  omessa  presentazione  della  dichiarazione,  si applica la sanzione dal 100 per cento al 200 per  cento  del  tributo non versato, con un minimo di 50 euro. </a:t>
                      </a:r>
                    </a:p>
                    <a:p>
                      <a:endParaRPr lang="it-IT" sz="1400" b="0" dirty="0">
                        <a:latin typeface="Century" panose="02040604050505020304" pitchFamily="18" charset="0"/>
                      </a:endParaRPr>
                    </a:p>
                  </a:txBody>
                  <a:tcPr/>
                </a:tc>
                <a:extLst>
                  <a:ext uri="{0D108BD9-81ED-4DB2-BD59-A6C34878D82A}">
                    <a16:rowId xmlns:a16="http://schemas.microsoft.com/office/drawing/2014/main" val="242164742"/>
                  </a:ext>
                </a:extLst>
              </a:tr>
              <a:tr h="541403">
                <a:tc>
                  <a:txBody>
                    <a:bodyPr/>
                    <a:lstStyle/>
                    <a:p>
                      <a:r>
                        <a:rPr lang="it-IT" sz="1400" b="0" dirty="0">
                          <a:latin typeface="Century" panose="02040604050505020304" pitchFamily="18" charset="0"/>
                        </a:rPr>
                        <a:t>INFEDELE  DICHIARAZIONE</a:t>
                      </a:r>
                    </a:p>
                  </a:txBody>
                  <a:tcPr/>
                </a:tc>
                <a:tc>
                  <a:txBody>
                    <a:bodyPr/>
                    <a:lstStyle/>
                    <a:p>
                      <a:r>
                        <a:rPr lang="it-IT" altLang="it-IT" sz="1400" b="0" i="1" dirty="0">
                          <a:latin typeface="Century" panose="02040604050505020304" pitchFamily="18" charset="0"/>
                        </a:rPr>
                        <a:t>697. In caso di infedele dichiarazione, si applica la sanzione  dal 50 per cento al 100 per cento del tributo non versato, con un  minimo di 50 euro. </a:t>
                      </a:r>
                      <a:endParaRPr lang="it-IT" sz="1400" b="0" dirty="0">
                        <a:latin typeface="Century" panose="02040604050505020304" pitchFamily="18" charset="0"/>
                      </a:endParaRPr>
                    </a:p>
                  </a:txBody>
                  <a:tcPr/>
                </a:tc>
                <a:extLst>
                  <a:ext uri="{0D108BD9-81ED-4DB2-BD59-A6C34878D82A}">
                    <a16:rowId xmlns:a16="http://schemas.microsoft.com/office/drawing/2014/main" val="1608842329"/>
                  </a:ext>
                </a:extLst>
              </a:tr>
              <a:tr h="987264">
                <a:tc>
                  <a:txBody>
                    <a:bodyPr/>
                    <a:lstStyle/>
                    <a:p>
                      <a:r>
                        <a:rPr lang="it-IT" sz="1400" b="0" dirty="0">
                          <a:latin typeface="Century" panose="02040604050505020304" pitchFamily="18" charset="0"/>
                        </a:rPr>
                        <a:t>MANCATA O INCOMPLETA RISPOSTA AL QUESTITONARIO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it-IT" sz="1400" b="0" i="1" dirty="0">
                          <a:latin typeface="Century" panose="02040604050505020304" pitchFamily="18" charset="0"/>
                        </a:rPr>
                        <a:t>698.  </a:t>
                      </a:r>
                      <a:r>
                        <a:rPr lang="it-IT" altLang="it-IT" sz="1400" b="0" i="1" dirty="0">
                          <a:solidFill>
                            <a:schemeClr val="tx1"/>
                          </a:solidFill>
                          <a:latin typeface="Century" panose="02040604050505020304" pitchFamily="18" charset="0"/>
                        </a:rPr>
                        <a:t>In  caso  di  mancata,  incompleta  o  infedele  risposta  al questionario di cui al comma 693, entro il termine di sessanta giorni dalla notifica dello stesso, si applica la sanzione  da  euro  100  a euro 500.  </a:t>
                      </a:r>
                      <a:endParaRPr lang="it-IT" altLang="it-IT" sz="1400" b="0" dirty="0">
                        <a:solidFill>
                          <a:schemeClr val="tx1"/>
                        </a:solidFill>
                        <a:latin typeface="Century" panose="02040604050505020304" pitchFamily="18" charset="0"/>
                      </a:endParaRPr>
                    </a:p>
                    <a:p>
                      <a:endParaRPr lang="it-IT" sz="1400" b="0" dirty="0">
                        <a:latin typeface="Century" panose="02040604050505020304" pitchFamily="18" charset="0"/>
                      </a:endParaRPr>
                    </a:p>
                  </a:txBody>
                  <a:tcPr/>
                </a:tc>
                <a:extLst>
                  <a:ext uri="{0D108BD9-81ED-4DB2-BD59-A6C34878D82A}">
                    <a16:rowId xmlns:a16="http://schemas.microsoft.com/office/drawing/2014/main" val="1538615465"/>
                  </a:ext>
                </a:extLst>
              </a:tr>
              <a:tr h="987264">
                <a:tc>
                  <a:txBody>
                    <a:bodyPr/>
                    <a:lstStyle/>
                    <a:p>
                      <a:r>
                        <a:rPr lang="it-IT" sz="1400" b="0" dirty="0">
                          <a:latin typeface="Century" panose="02040604050505020304" pitchFamily="18" charset="0"/>
                        </a:rPr>
                        <a:t>ACQUIESCIENZA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it-IT" sz="1400" b="0" i="1" dirty="0">
                          <a:latin typeface="Century" panose="02040604050505020304" pitchFamily="18" charset="0"/>
                        </a:rPr>
                        <a:t>699. Le sanzioni di cui ai commi 696, 697 e 698 sono ridotte ad  un terzo  se,  entro  il  termine  per  la  proposizione  del   ricorso, interviene acquiescenza del contribuente, con pagamento del  tributo, se dovuto, della sanzione e degli interessi. </a:t>
                      </a:r>
                      <a:endParaRPr lang="it-IT" altLang="it-IT" sz="1400" b="0" dirty="0">
                        <a:latin typeface="Century" panose="02040604050505020304" pitchFamily="18" charset="0"/>
                      </a:endParaRPr>
                    </a:p>
                    <a:p>
                      <a:endParaRPr lang="it-IT" sz="1400" b="0" dirty="0">
                        <a:latin typeface="Century" panose="02040604050505020304" pitchFamily="18" charset="0"/>
                      </a:endParaRPr>
                    </a:p>
                  </a:txBody>
                  <a:tcPr/>
                </a:tc>
                <a:extLst>
                  <a:ext uri="{0D108BD9-81ED-4DB2-BD59-A6C34878D82A}">
                    <a16:rowId xmlns:a16="http://schemas.microsoft.com/office/drawing/2014/main" val="420447608"/>
                  </a:ext>
                </a:extLst>
              </a:tr>
            </a:tbl>
          </a:graphicData>
        </a:graphic>
      </p:graphicFrame>
      <p:sp>
        <p:nvSpPr>
          <p:cNvPr id="4" name="Segnaposto numero diapositiva 3">
            <a:extLst>
              <a:ext uri="{FF2B5EF4-FFF2-40B4-BE49-F238E27FC236}">
                <a16:creationId xmlns:a16="http://schemas.microsoft.com/office/drawing/2014/main" id="{B3DE3923-93B6-4FD3-82B4-5EC5D60DE55E}"/>
              </a:ext>
            </a:extLst>
          </p:cNvPr>
          <p:cNvSpPr>
            <a:spLocks noGrp="1"/>
          </p:cNvSpPr>
          <p:nvPr>
            <p:ph type="sldNum" sz="quarter" idx="12"/>
          </p:nvPr>
        </p:nvSpPr>
        <p:spPr/>
        <p:txBody>
          <a:bodyPr/>
          <a:lstStyle/>
          <a:p>
            <a:fld id="{19798D28-E91C-416C-BE1D-99D2D5871919}" type="slidenum">
              <a:rPr lang="it-IT" smtClean="0"/>
              <a:t>25</a:t>
            </a:fld>
            <a:endParaRPr lang="it-IT" dirty="0"/>
          </a:p>
        </p:txBody>
      </p:sp>
    </p:spTree>
    <p:extLst>
      <p:ext uri="{BB962C8B-B14F-4D97-AF65-F5344CB8AC3E}">
        <p14:creationId xmlns:p14="http://schemas.microsoft.com/office/powerpoint/2010/main" val="2141614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839C86-80C9-4C80-B2DC-89FC65EC78F7}"/>
              </a:ext>
            </a:extLst>
          </p:cNvPr>
          <p:cNvSpPr>
            <a:spLocks noGrp="1"/>
          </p:cNvSpPr>
          <p:nvPr>
            <p:ph type="title"/>
          </p:nvPr>
        </p:nvSpPr>
        <p:spPr>
          <a:xfrm>
            <a:off x="925756" y="733451"/>
            <a:ext cx="10213776" cy="510909"/>
          </a:xfrm>
        </p:spPr>
        <p:txBody>
          <a:bodyPr vert="horz" wrap="square" lIns="91440" tIns="45720" rIns="91440" bIns="45720" rtlCol="0" anchor="b">
            <a:spAutoFit/>
          </a:bodyPr>
          <a:lstStyle/>
          <a:p>
            <a:pPr algn="ctr"/>
            <a:r>
              <a:rPr lang="it-IT" sz="3200" b="1" dirty="0">
                <a:solidFill>
                  <a:srgbClr val="002060"/>
                </a:solidFill>
                <a:latin typeface="Century Schoolbook" panose="02040604050505020304" pitchFamily="18" charset="0"/>
              </a:rPr>
              <a:t>Articolo 13 </a:t>
            </a:r>
            <a:r>
              <a:rPr lang="it-IT" sz="3200" b="1" dirty="0" err="1">
                <a:solidFill>
                  <a:srgbClr val="002060"/>
                </a:solidFill>
                <a:latin typeface="Century Schoolbook" panose="02040604050505020304" pitchFamily="18" charset="0"/>
              </a:rPr>
              <a:t>D.Lgs</a:t>
            </a:r>
            <a:r>
              <a:rPr lang="it-IT" sz="3200" b="1" dirty="0">
                <a:solidFill>
                  <a:srgbClr val="002060"/>
                </a:solidFill>
                <a:latin typeface="Century Schoolbook" panose="02040604050505020304" pitchFamily="18" charset="0"/>
              </a:rPr>
              <a:t> n. 471/1997 per IMU TASI TARI </a:t>
            </a:r>
          </a:p>
        </p:txBody>
      </p:sp>
      <p:sp>
        <p:nvSpPr>
          <p:cNvPr id="3" name="Segnaposto contenuto 2">
            <a:extLst>
              <a:ext uri="{FF2B5EF4-FFF2-40B4-BE49-F238E27FC236}">
                <a16:creationId xmlns:a16="http://schemas.microsoft.com/office/drawing/2014/main" id="{8BF76263-46B9-4E8A-8470-06183A8D284E}"/>
              </a:ext>
            </a:extLst>
          </p:cNvPr>
          <p:cNvSpPr>
            <a:spLocks noGrp="1"/>
          </p:cNvSpPr>
          <p:nvPr>
            <p:ph idx="1"/>
          </p:nvPr>
        </p:nvSpPr>
        <p:spPr>
          <a:xfrm>
            <a:off x="1271464" y="2276872"/>
            <a:ext cx="10115203" cy="3527482"/>
          </a:xfrm>
        </p:spPr>
        <p:txBody>
          <a:bodyPr>
            <a:normAutofit fontScale="55000" lnSpcReduction="20000"/>
          </a:bodyPr>
          <a:lstStyle/>
          <a:p>
            <a:pPr marL="0" indent="0" algn="just">
              <a:lnSpc>
                <a:spcPct val="120000"/>
              </a:lnSpc>
              <a:buNone/>
            </a:pPr>
            <a:r>
              <a:rPr lang="it-IT" sz="2900" dirty="0">
                <a:latin typeface="Century" panose="02040604050505020304" pitchFamily="18" charset="0"/>
              </a:rPr>
              <a:t>Una norma di portata generale è la sanzione prevista dall’articolo 13 del </a:t>
            </a:r>
            <a:r>
              <a:rPr lang="it-IT" sz="2900" dirty="0" err="1">
                <a:latin typeface="Century" panose="02040604050505020304" pitchFamily="18" charset="0"/>
              </a:rPr>
              <a:t>D.Lgs.</a:t>
            </a:r>
            <a:r>
              <a:rPr lang="it-IT" sz="2900" dirty="0">
                <a:latin typeface="Century" panose="02040604050505020304" pitchFamily="18" charset="0"/>
              </a:rPr>
              <a:t> n. 471/1997 in caso di violazione del termine di versamento del tributo richiesto, oggetto di importanti modifiche a più riprese.</a:t>
            </a:r>
          </a:p>
          <a:p>
            <a:pPr marL="0" indent="0" algn="just">
              <a:lnSpc>
                <a:spcPct val="120000"/>
              </a:lnSpc>
              <a:buNone/>
            </a:pPr>
            <a:r>
              <a:rPr lang="it-IT" sz="2900" i="1" dirty="0">
                <a:latin typeface="Century" panose="02040604050505020304" pitchFamily="18" charset="0"/>
              </a:rPr>
              <a:t>1. Chi non esegue, in tutto o in parte, alle prescritte scadenze, i versamenti in acconto, i versamenti periodici, il versamento di conguaglio o a saldo dell'imposta risultante dalla dichiarazione, detratto in questi casi l'ammontare dei versamenti periodici e in acconto, ancorché non effettuati, è soggetto a sanzione amministrativa pari al trenta per cento di ogni importo non versato, anche quando, in seguito alla correzione di errori materiali o di calcolo rilevati in sede di controllo della dichiarazione annuale, risulti una maggiore imposta o una minore eccedenza detraibile. Per i versamenti effettuati con un ritardo non superiore </a:t>
            </a:r>
            <a:r>
              <a:rPr lang="it-IT" sz="2900" b="1" i="1" dirty="0">
                <a:latin typeface="Century" panose="02040604050505020304" pitchFamily="18" charset="0"/>
              </a:rPr>
              <a:t>a novanta giorni, la sanzione di cui al primo periodo è ridotta alla metà. </a:t>
            </a:r>
            <a:r>
              <a:rPr lang="it-IT" sz="2900" i="1" dirty="0">
                <a:latin typeface="Century" panose="02040604050505020304" pitchFamily="18" charset="0"/>
              </a:rPr>
              <a:t>Salva l'applicazione dell'articolo 13 del Decreto Legislativo 18 dicembre 1997, n. 472, per i versamenti effettuati con un ritardo non superiore a quindici giorni, la sanzione di cui al secondo periodo è</a:t>
            </a:r>
            <a:r>
              <a:rPr lang="it-IT" sz="2900" b="1" i="1" dirty="0">
                <a:latin typeface="Century" panose="02040604050505020304" pitchFamily="18" charset="0"/>
              </a:rPr>
              <a:t> ulteriormente ridotta a un importo pari a un quindicesimo per ciascun giorno di ritardo</a:t>
            </a:r>
            <a:endParaRPr lang="it-IT" sz="2900" b="1"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A560844D-3345-47A3-BF9C-0B66300735E6}"/>
              </a:ext>
            </a:extLst>
          </p:cNvPr>
          <p:cNvSpPr>
            <a:spLocks noGrp="1"/>
          </p:cNvSpPr>
          <p:nvPr>
            <p:ph type="sldNum" sz="quarter" idx="12"/>
          </p:nvPr>
        </p:nvSpPr>
        <p:spPr/>
        <p:txBody>
          <a:bodyPr/>
          <a:lstStyle/>
          <a:p>
            <a:fld id="{19798D28-E91C-416C-BE1D-99D2D5871919}" type="slidenum">
              <a:rPr lang="it-IT" smtClean="0"/>
              <a:t>26</a:t>
            </a:fld>
            <a:endParaRPr lang="it-IT" dirty="0"/>
          </a:p>
        </p:txBody>
      </p:sp>
    </p:spTree>
    <p:extLst>
      <p:ext uri="{BB962C8B-B14F-4D97-AF65-F5344CB8AC3E}">
        <p14:creationId xmlns:p14="http://schemas.microsoft.com/office/powerpoint/2010/main" val="1340263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a:extLst>
              <a:ext uri="{FF2B5EF4-FFF2-40B4-BE49-F238E27FC236}">
                <a16:creationId xmlns:a16="http://schemas.microsoft.com/office/drawing/2014/main" id="{A347093E-E92F-4AF6-848B-AD58CD363DB4}"/>
              </a:ext>
            </a:extLst>
          </p:cNvPr>
          <p:cNvSpPr>
            <a:spLocks noGrp="1"/>
          </p:cNvSpPr>
          <p:nvPr>
            <p:ph type="title"/>
          </p:nvPr>
        </p:nvSpPr>
        <p:spPr>
          <a:xfrm>
            <a:off x="1096963" y="287339"/>
            <a:ext cx="10115520" cy="967704"/>
          </a:xfrm>
        </p:spPr>
        <p:txBody>
          <a:bodyPr>
            <a:normAutofit/>
          </a:bodyPr>
          <a:lstStyle/>
          <a:p>
            <a:pPr algn="ctr"/>
            <a:r>
              <a:rPr lang="it-IT" sz="3600" b="1" dirty="0">
                <a:solidFill>
                  <a:srgbClr val="002060"/>
                </a:solidFill>
                <a:latin typeface="Century Schoolbook" panose="02040604050505020304" pitchFamily="18" charset="0"/>
              </a:rPr>
              <a:t>Decadenza tributi locali</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7C273893-8097-488C-9946-8CEFAD09F6F3}"/>
              </a:ext>
            </a:extLst>
          </p:cNvPr>
          <p:cNvSpPr>
            <a:spLocks noGrp="1"/>
          </p:cNvSpPr>
          <p:nvPr>
            <p:ph idx="1"/>
          </p:nvPr>
        </p:nvSpPr>
        <p:spPr>
          <a:xfrm>
            <a:off x="1096963" y="1988840"/>
            <a:ext cx="10058400" cy="4023360"/>
          </a:xfrm>
        </p:spPr>
        <p:txBody>
          <a:bodyPr>
            <a:normAutofit lnSpcReduction="10000"/>
          </a:bodyPr>
          <a:lstStyle/>
          <a:p>
            <a:pPr marL="0" indent="0" algn="just">
              <a:lnSpc>
                <a:spcPct val="150000"/>
              </a:lnSpc>
              <a:buNone/>
            </a:pPr>
            <a:r>
              <a:rPr lang="it-IT" b="1" dirty="0">
                <a:latin typeface="Century" panose="02040604050505020304" pitchFamily="18" charset="0"/>
              </a:rPr>
              <a:t>Legge n. 296/20016, articolo 1</a:t>
            </a:r>
          </a:p>
          <a:p>
            <a:pPr marL="0" indent="0" algn="just">
              <a:lnSpc>
                <a:spcPct val="150000"/>
              </a:lnSpc>
              <a:buNone/>
            </a:pPr>
            <a:r>
              <a:rPr lang="it-IT" dirty="0">
                <a:latin typeface="Century" panose="02040604050505020304" pitchFamily="18" charset="0"/>
              </a:rPr>
              <a:t>161….Gli avvisi di accertamento in rettifica e d’ufficio devono essere notificati, a pena decadenza, entro il 31 dicembre del quinto anno successivo a quello in cui la dichiarazione o il versamento sono stati o avrebbero dovuto essere effettuati</a:t>
            </a:r>
          </a:p>
          <a:p>
            <a:pPr algn="just">
              <a:lnSpc>
                <a:spcPct val="150000"/>
              </a:lnSpc>
            </a:pPr>
            <a:endParaRPr lang="it-IT" sz="1100" dirty="0">
              <a:latin typeface="Century" panose="02040604050505020304" pitchFamily="18" charset="0"/>
            </a:endParaRPr>
          </a:p>
          <a:p>
            <a:pPr marL="0" indent="0" algn="just">
              <a:lnSpc>
                <a:spcPct val="150000"/>
              </a:lnSpc>
              <a:buNone/>
            </a:pPr>
            <a:r>
              <a:rPr lang="it-IT" dirty="0">
                <a:latin typeface="Century" panose="02040604050505020304" pitchFamily="18" charset="0"/>
              </a:rPr>
              <a:t>163 … “ nel caso di riscossione coattiva dei tributi locali il relativo titolo esecutivo deve essere notificato al contribuente, a pena di decadenza, entro il 31 dicembre del terzo anno successivo a quello in cui l’accertamento è divenuto definitivo ”.</a:t>
            </a:r>
          </a:p>
          <a:p>
            <a:pPr algn="just">
              <a:lnSpc>
                <a:spcPct val="150000"/>
              </a:lnSpc>
            </a:pPr>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A29FF0A4-36A2-4085-8D7F-AFDC2FFCD79D}"/>
              </a:ext>
            </a:extLst>
          </p:cNvPr>
          <p:cNvSpPr>
            <a:spLocks noGrp="1"/>
          </p:cNvSpPr>
          <p:nvPr>
            <p:ph type="sldNum" sz="quarter" idx="12"/>
          </p:nvPr>
        </p:nvSpPr>
        <p:spPr/>
        <p:txBody>
          <a:bodyPr/>
          <a:lstStyle/>
          <a:p>
            <a:fld id="{19798D28-E91C-416C-BE1D-99D2D5871919}" type="slidenum">
              <a:rPr lang="it-IT" smtClean="0"/>
              <a:t>27</a:t>
            </a:fld>
            <a:endParaRPr lang="it-IT" dirty="0"/>
          </a:p>
        </p:txBody>
      </p:sp>
    </p:spTree>
    <p:extLst>
      <p:ext uri="{BB962C8B-B14F-4D97-AF65-F5344CB8AC3E}">
        <p14:creationId xmlns:p14="http://schemas.microsoft.com/office/powerpoint/2010/main" val="2362011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5A32EF-D217-46F6-8628-EB69E2CF0E13}"/>
              </a:ext>
            </a:extLst>
          </p:cNvPr>
          <p:cNvSpPr>
            <a:spLocks noGrp="1"/>
          </p:cNvSpPr>
          <p:nvPr>
            <p:ph type="title"/>
          </p:nvPr>
        </p:nvSpPr>
        <p:spPr>
          <a:xfrm>
            <a:off x="695400" y="260648"/>
            <a:ext cx="10657184" cy="936104"/>
          </a:xfrm>
        </p:spPr>
        <p:txBody>
          <a:bodyPr>
            <a:normAutofit/>
          </a:bodyPr>
          <a:lstStyle/>
          <a:p>
            <a:pPr algn="ctr"/>
            <a:r>
              <a:rPr lang="it-IT" sz="3600" b="1" dirty="0">
                <a:solidFill>
                  <a:srgbClr val="002060"/>
                </a:solidFill>
                <a:latin typeface="Century Schoolbook" panose="02040604050505020304" pitchFamily="18" charset="0"/>
              </a:rPr>
              <a:t>Decadenza nel 2019</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549FD863-1FCB-45C4-8FBC-D2DD183B3615}"/>
              </a:ext>
            </a:extLst>
          </p:cNvPr>
          <p:cNvSpPr>
            <a:spLocks noGrp="1"/>
          </p:cNvSpPr>
          <p:nvPr>
            <p:ph idx="1"/>
          </p:nvPr>
        </p:nvSpPr>
        <p:spPr>
          <a:xfrm>
            <a:off x="695400" y="1772816"/>
            <a:ext cx="11089232" cy="4582261"/>
          </a:xfrm>
        </p:spPr>
        <p:txBody>
          <a:bodyPr>
            <a:normAutofit fontScale="70000" lnSpcReduction="20000"/>
          </a:bodyPr>
          <a:lstStyle/>
          <a:p>
            <a:pPr>
              <a:lnSpc>
                <a:spcPct val="120000"/>
              </a:lnSpc>
              <a:buFont typeface="Wingdings" panose="05000000000000000000" pitchFamily="2" charset="2"/>
              <a:buChar char="q"/>
            </a:pPr>
            <a:r>
              <a:rPr lang="it-IT" sz="3300" b="1" dirty="0">
                <a:solidFill>
                  <a:schemeClr val="tx1"/>
                </a:solidFill>
                <a:latin typeface="Century Schoolbook" panose="02040604050505020304" pitchFamily="18" charset="0"/>
              </a:rPr>
              <a:t>    </a:t>
            </a:r>
            <a:r>
              <a:rPr lang="it-IT" sz="2900" b="1" dirty="0">
                <a:solidFill>
                  <a:schemeClr val="tx1"/>
                </a:solidFill>
                <a:latin typeface="Century Schoolbook" panose="02040604050505020304" pitchFamily="18" charset="0"/>
              </a:rPr>
              <a:t>Riscossione coattiva tributi locali, comma 163, art. 1, Legge n. 296/2006</a:t>
            </a:r>
          </a:p>
          <a:p>
            <a:pPr marL="180000" indent="0" algn="just">
              <a:lnSpc>
                <a:spcPct val="120000"/>
              </a:lnSpc>
              <a:buNone/>
            </a:pPr>
            <a:r>
              <a:rPr lang="it-IT" sz="2600" dirty="0">
                <a:solidFill>
                  <a:schemeClr val="tx1"/>
                </a:solidFill>
                <a:latin typeface="Century Schoolbook" panose="02040604050505020304" pitchFamily="18" charset="0"/>
              </a:rPr>
              <a:t>Entro il 31.12. 2019 devono essere notificate  le cartelle o le ingiunzioni di pagamento per la riscossione coattiva degli avvisi di accertamento </a:t>
            </a:r>
            <a:r>
              <a:rPr lang="it-IT" sz="2600" b="1" dirty="0">
                <a:solidFill>
                  <a:schemeClr val="tx1"/>
                </a:solidFill>
                <a:latin typeface="Century Schoolbook" panose="02040604050505020304" pitchFamily="18" charset="0"/>
              </a:rPr>
              <a:t>divenuti definitivi nel corso del 2016. </a:t>
            </a:r>
          </a:p>
          <a:p>
            <a:pPr marL="180000" indent="0" algn="just">
              <a:lnSpc>
                <a:spcPct val="120000"/>
              </a:lnSpc>
              <a:buNone/>
            </a:pPr>
            <a:r>
              <a:rPr lang="it-IT" sz="2600" b="1" dirty="0">
                <a:solidFill>
                  <a:schemeClr val="tx1"/>
                </a:solidFill>
                <a:latin typeface="Century Schoolbook" panose="02040604050505020304" pitchFamily="18" charset="0"/>
              </a:rPr>
              <a:t>ATTENZIONE AI TEMPI DI FORMAZIONE DEL RUOLO</a:t>
            </a:r>
          </a:p>
          <a:p>
            <a:pPr marL="180000" indent="0" algn="just">
              <a:lnSpc>
                <a:spcPct val="120000"/>
              </a:lnSpc>
              <a:buNone/>
            </a:pPr>
            <a:r>
              <a:rPr lang="it-IT" sz="2600" dirty="0">
                <a:solidFill>
                  <a:schemeClr val="tx1"/>
                </a:solidFill>
                <a:latin typeface="Century Schoolbook" panose="02040604050505020304" pitchFamily="18" charset="0"/>
              </a:rPr>
              <a:t>A tal fine si ricorda che:</a:t>
            </a:r>
          </a:p>
          <a:p>
            <a:pPr marL="180000" lvl="1" indent="0" algn="just">
              <a:lnSpc>
                <a:spcPct val="120000"/>
              </a:lnSpc>
              <a:buFont typeface="Wingdings" panose="05000000000000000000" pitchFamily="2" charset="2"/>
              <a:buChar char="q"/>
            </a:pPr>
            <a:r>
              <a:rPr lang="it-IT" sz="2600" dirty="0">
                <a:solidFill>
                  <a:schemeClr val="tx1"/>
                </a:solidFill>
                <a:latin typeface="Century Schoolbook" panose="02040604050505020304" pitchFamily="18" charset="0"/>
              </a:rPr>
              <a:t> Si deve tener conto del principio della scissione della notifica in caso di ricorso a terzi per la fase di notifica. Pertanto l’ingiunzione consegnata al sistema postale entro il 31.12. permette di rispettare il termine per l’Ente impositore mentre per il destinatario la notifica si perfeziona nel momento del ricevimento dell’atto o del rispetto delle procedure di irreperibilità relativa</a:t>
            </a:r>
          </a:p>
          <a:p>
            <a:pPr marL="180000" lvl="1" indent="0" algn="just">
              <a:lnSpc>
                <a:spcPct val="120000"/>
              </a:lnSpc>
              <a:buFont typeface="Wingdings" panose="05000000000000000000" pitchFamily="2" charset="2"/>
              <a:buChar char="q"/>
            </a:pPr>
            <a:r>
              <a:rPr lang="it-IT" sz="2600" dirty="0">
                <a:solidFill>
                  <a:schemeClr val="tx1"/>
                </a:solidFill>
                <a:latin typeface="Century Schoolbook" panose="02040604050505020304" pitchFamily="18" charset="0"/>
              </a:rPr>
              <a:t> E’ definitivo l’accertamento che non è stato impugnato nei termini (in via ordinaria 60 giorni) e sul quale comunque non pende ricorso. </a:t>
            </a:r>
          </a:p>
          <a:p>
            <a:pPr marL="180000" lvl="1" indent="0" algn="just">
              <a:lnSpc>
                <a:spcPct val="120000"/>
              </a:lnSpc>
              <a:buFont typeface="Wingdings" panose="05000000000000000000" pitchFamily="2" charset="2"/>
              <a:buChar char="q"/>
            </a:pPr>
            <a:r>
              <a:rPr lang="it-IT" sz="2600" dirty="0">
                <a:solidFill>
                  <a:schemeClr val="tx1"/>
                </a:solidFill>
                <a:latin typeface="Century Schoolbook" panose="02040604050505020304" pitchFamily="18" charset="0"/>
              </a:rPr>
              <a:t> In presenza di ricorso contro l'accertamento, la sospensione della riscossione deve essere esplicitamente riconosciuta dalla commissione tributaria.</a:t>
            </a:r>
          </a:p>
        </p:txBody>
      </p:sp>
      <p:sp>
        <p:nvSpPr>
          <p:cNvPr id="4" name="Segnaposto numero diapositiva 3">
            <a:extLst>
              <a:ext uri="{FF2B5EF4-FFF2-40B4-BE49-F238E27FC236}">
                <a16:creationId xmlns:a16="http://schemas.microsoft.com/office/drawing/2014/main" id="{626152A8-27F4-4150-A0DB-436B88B87C3B}"/>
              </a:ext>
            </a:extLst>
          </p:cNvPr>
          <p:cNvSpPr>
            <a:spLocks noGrp="1"/>
          </p:cNvSpPr>
          <p:nvPr>
            <p:ph type="sldNum" sz="quarter" idx="12"/>
          </p:nvPr>
        </p:nvSpPr>
        <p:spPr/>
        <p:txBody>
          <a:bodyPr/>
          <a:lstStyle/>
          <a:p>
            <a:fld id="{2C71CAC6-3087-4811-BEF3-519E0C9849BB}" type="slidenum">
              <a:rPr lang="it-IT" smtClean="0"/>
              <a:t>28</a:t>
            </a:fld>
            <a:endParaRPr lang="it-IT" dirty="0"/>
          </a:p>
        </p:txBody>
      </p:sp>
    </p:spTree>
    <p:extLst>
      <p:ext uri="{BB962C8B-B14F-4D97-AF65-F5344CB8AC3E}">
        <p14:creationId xmlns:p14="http://schemas.microsoft.com/office/powerpoint/2010/main" val="1589225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C75488E-9F12-41AF-8A24-AE35183F2076}"/>
              </a:ext>
            </a:extLst>
          </p:cNvPr>
          <p:cNvSpPr>
            <a:spLocks noGrp="1"/>
          </p:cNvSpPr>
          <p:nvPr>
            <p:ph type="sldNum" sz="quarter" idx="12"/>
          </p:nvPr>
        </p:nvSpPr>
        <p:spPr/>
        <p:txBody>
          <a:bodyPr/>
          <a:lstStyle/>
          <a:p>
            <a:fld id="{2C71CAC6-3087-4811-BEF3-519E0C9849BB}" type="slidenum">
              <a:rPr lang="it-IT" smtClean="0"/>
              <a:t>29</a:t>
            </a:fld>
            <a:endParaRPr lang="it-IT" dirty="0"/>
          </a:p>
        </p:txBody>
      </p:sp>
      <p:pic>
        <p:nvPicPr>
          <p:cNvPr id="5" name="Immagine 4">
            <a:extLst>
              <a:ext uri="{FF2B5EF4-FFF2-40B4-BE49-F238E27FC236}">
                <a16:creationId xmlns:a16="http://schemas.microsoft.com/office/drawing/2014/main" id="{A4346C01-A6BE-4D21-83A6-10BF9F10D895}"/>
              </a:ext>
            </a:extLst>
          </p:cNvPr>
          <p:cNvPicPr>
            <a:picLocks noChangeAspect="1"/>
          </p:cNvPicPr>
          <p:nvPr/>
        </p:nvPicPr>
        <p:blipFill>
          <a:blip r:embed="rId2"/>
          <a:stretch>
            <a:fillRect/>
          </a:stretch>
        </p:blipFill>
        <p:spPr>
          <a:xfrm>
            <a:off x="0" y="19050"/>
            <a:ext cx="12192000" cy="6819900"/>
          </a:xfrm>
          <a:prstGeom prst="rect">
            <a:avLst/>
          </a:prstGeom>
        </p:spPr>
      </p:pic>
    </p:spTree>
    <p:extLst>
      <p:ext uri="{BB962C8B-B14F-4D97-AF65-F5344CB8AC3E}">
        <p14:creationId xmlns:p14="http://schemas.microsoft.com/office/powerpoint/2010/main" val="113971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8EB4DC-1182-4212-9CC0-B47750943989}"/>
              </a:ext>
            </a:extLst>
          </p:cNvPr>
          <p:cNvSpPr>
            <a:spLocks noGrp="1"/>
          </p:cNvSpPr>
          <p:nvPr>
            <p:ph type="title"/>
          </p:nvPr>
        </p:nvSpPr>
        <p:spPr>
          <a:xfrm>
            <a:off x="1097280" y="188640"/>
            <a:ext cx="10115203" cy="1270189"/>
          </a:xfrm>
        </p:spPr>
        <p:txBody>
          <a:bodyPr>
            <a:normAutofit/>
          </a:bodyPr>
          <a:lstStyle/>
          <a:p>
            <a:pPr algn="ctr"/>
            <a:r>
              <a:rPr lang="it-IT" sz="3600" b="1" dirty="0">
                <a:solidFill>
                  <a:srgbClr val="002060"/>
                </a:solidFill>
                <a:latin typeface="Century Schoolbook" panose="02040604050505020304" pitchFamily="18" charset="0"/>
              </a:rPr>
              <a:t>La fase di accertamento e l’avviso </a:t>
            </a:r>
            <a:br>
              <a:rPr lang="it-IT" sz="3600" b="1" dirty="0">
                <a:solidFill>
                  <a:srgbClr val="002060"/>
                </a:solidFill>
                <a:latin typeface="Century Schoolbook" panose="02040604050505020304" pitchFamily="18" charset="0"/>
              </a:rPr>
            </a:br>
            <a:r>
              <a:rPr lang="it-IT" sz="3600" b="1" dirty="0">
                <a:solidFill>
                  <a:srgbClr val="002060"/>
                </a:solidFill>
                <a:latin typeface="Century Schoolbook" panose="02040604050505020304" pitchFamily="18" charset="0"/>
              </a:rPr>
              <a:t>nella Legge n. 296/2006</a:t>
            </a:r>
          </a:p>
        </p:txBody>
      </p:sp>
      <p:sp>
        <p:nvSpPr>
          <p:cNvPr id="3" name="Segnaposto contenuto 2">
            <a:extLst>
              <a:ext uri="{FF2B5EF4-FFF2-40B4-BE49-F238E27FC236}">
                <a16:creationId xmlns:a16="http://schemas.microsoft.com/office/drawing/2014/main" id="{5FF0EDEB-620F-44A6-A129-C8BE8EDEDE33}"/>
              </a:ext>
            </a:extLst>
          </p:cNvPr>
          <p:cNvSpPr>
            <a:spLocks noGrp="1"/>
          </p:cNvSpPr>
          <p:nvPr>
            <p:ph idx="1"/>
          </p:nvPr>
        </p:nvSpPr>
        <p:spPr>
          <a:xfrm>
            <a:off x="1097280" y="1866324"/>
            <a:ext cx="10471328" cy="4464496"/>
          </a:xfrm>
        </p:spPr>
        <p:txBody>
          <a:bodyPr>
            <a:noAutofit/>
          </a:bodyPr>
          <a:lstStyle/>
          <a:p>
            <a:pPr marL="0" indent="0" algn="just">
              <a:lnSpc>
                <a:spcPct val="170000"/>
              </a:lnSpc>
              <a:buNone/>
            </a:pPr>
            <a:r>
              <a:rPr lang="it-IT" sz="1600" dirty="0">
                <a:latin typeface="Century" panose="02040604050505020304" pitchFamily="18" charset="0"/>
              </a:rPr>
              <a:t>Un quadro normativo fondamentale per l’applicazione dei tributi locali è quello composto da alcuni importantissimi commi dell’articolo 1 della Legge 27 dicembre 2006 n. 296.</a:t>
            </a:r>
          </a:p>
          <a:p>
            <a:pPr marL="0" indent="0" algn="just">
              <a:lnSpc>
                <a:spcPct val="170000"/>
              </a:lnSpc>
              <a:buNone/>
            </a:pPr>
            <a:r>
              <a:rPr lang="it-IT" sz="1600" dirty="0">
                <a:latin typeface="Century" panose="02040604050505020304" pitchFamily="18" charset="0"/>
              </a:rPr>
              <a:t>Si tratta dei commi compresi tra </a:t>
            </a:r>
            <a:r>
              <a:rPr lang="it-IT" sz="1600" b="1" dirty="0">
                <a:latin typeface="Century" panose="02040604050505020304" pitchFamily="18" charset="0"/>
              </a:rPr>
              <a:t>il 161 e il 169 </a:t>
            </a:r>
            <a:r>
              <a:rPr lang="it-IT" sz="1600" dirty="0">
                <a:latin typeface="Century" panose="02040604050505020304" pitchFamily="18" charset="0"/>
              </a:rPr>
              <a:t>che delineano quello che è stato bollato come mini testo unico dei tributi locali, la cui stabilità è confermato dal consolidamento normativo con il pregio di aver riordinato un quadro caotico che si rifaceva alle regole dei singoli tributi. </a:t>
            </a:r>
          </a:p>
          <a:p>
            <a:pPr algn="just">
              <a:lnSpc>
                <a:spcPct val="170000"/>
              </a:lnSpc>
              <a:buFont typeface="Wingdings" panose="05000000000000000000" pitchFamily="2" charset="2"/>
              <a:buChar char="q"/>
            </a:pPr>
            <a:r>
              <a:rPr lang="it-IT" sz="1600" dirty="0">
                <a:latin typeface="Century" panose="02040604050505020304" pitchFamily="18" charset="0"/>
              </a:rPr>
              <a:t> La disciplina sviluppata è stata in grado non solo di definire con chiarezza termini, modalità ed esercizio della fase accertativa ma anche di dare attuazione a istituti propri dello Statuto del contribuente con un taglio adatto ai tributi locali</a:t>
            </a:r>
          </a:p>
          <a:p>
            <a:pPr algn="just">
              <a:lnSpc>
                <a:spcPct val="170000"/>
              </a:lnSpc>
              <a:buFont typeface="Wingdings" panose="05000000000000000000" pitchFamily="2" charset="2"/>
              <a:buChar char="q"/>
            </a:pPr>
            <a:r>
              <a:rPr lang="it-IT" sz="1600" dirty="0">
                <a:latin typeface="Century" panose="02040604050505020304" pitchFamily="18" charset="0"/>
              </a:rPr>
              <a:t> Sul sistema sanzionatorio si opera un richiamo diretto ai decreti cardine riguardanti le sanzioni tributarie.  </a:t>
            </a:r>
          </a:p>
        </p:txBody>
      </p:sp>
      <p:sp>
        <p:nvSpPr>
          <p:cNvPr id="4" name="Segnaposto numero diapositiva 3">
            <a:extLst>
              <a:ext uri="{FF2B5EF4-FFF2-40B4-BE49-F238E27FC236}">
                <a16:creationId xmlns:a16="http://schemas.microsoft.com/office/drawing/2014/main" id="{6ABC9FFC-85F6-4BED-9BA8-83ADE02BBE6E}"/>
              </a:ext>
            </a:extLst>
          </p:cNvPr>
          <p:cNvSpPr>
            <a:spLocks noGrp="1"/>
          </p:cNvSpPr>
          <p:nvPr>
            <p:ph type="sldNum" sz="quarter" idx="12"/>
          </p:nvPr>
        </p:nvSpPr>
        <p:spPr/>
        <p:txBody>
          <a:bodyPr/>
          <a:lstStyle/>
          <a:p>
            <a:fld id="{19798D28-E91C-416C-BE1D-99D2D5871919}" type="slidenum">
              <a:rPr lang="it-IT" smtClean="0"/>
              <a:t>3</a:t>
            </a:fld>
            <a:endParaRPr lang="it-IT" dirty="0"/>
          </a:p>
        </p:txBody>
      </p:sp>
    </p:spTree>
    <p:extLst>
      <p:ext uri="{BB962C8B-B14F-4D97-AF65-F5344CB8AC3E}">
        <p14:creationId xmlns:p14="http://schemas.microsoft.com/office/powerpoint/2010/main" val="2554575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C735E632-819D-4232-A97A-4F9069D6FF4D}"/>
              </a:ext>
            </a:extLst>
          </p:cNvPr>
          <p:cNvSpPr>
            <a:spLocks noGrp="1"/>
          </p:cNvSpPr>
          <p:nvPr>
            <p:ph type="title"/>
          </p:nvPr>
        </p:nvSpPr>
        <p:spPr>
          <a:xfrm>
            <a:off x="1097280" y="286603"/>
            <a:ext cx="10058400" cy="1054165"/>
          </a:xfrm>
        </p:spPr>
        <p:txBody>
          <a:bodyPr>
            <a:normAutofit/>
          </a:bodyPr>
          <a:lstStyle/>
          <a:p>
            <a:pPr algn="ctr"/>
            <a:r>
              <a:rPr lang="it-IT" sz="3600" b="1" dirty="0">
                <a:solidFill>
                  <a:srgbClr val="002060"/>
                </a:solidFill>
                <a:latin typeface="Century Schoolbook" panose="02040604050505020304" pitchFamily="18" charset="0"/>
              </a:rPr>
              <a:t>Procedure di notifica</a:t>
            </a:r>
            <a:endParaRPr lang="it-IT" sz="3600" dirty="0">
              <a:latin typeface="Century Schoolbook" panose="02040604050505020304" pitchFamily="18" charset="0"/>
            </a:endParaRPr>
          </a:p>
        </p:txBody>
      </p:sp>
      <p:sp>
        <p:nvSpPr>
          <p:cNvPr id="4" name="Segnaposto contenuto 3">
            <a:extLst>
              <a:ext uri="{FF2B5EF4-FFF2-40B4-BE49-F238E27FC236}">
                <a16:creationId xmlns:a16="http://schemas.microsoft.com/office/drawing/2014/main" id="{B1DE5636-3741-4E95-8C54-6CC0EDB4BDF2}"/>
              </a:ext>
            </a:extLst>
          </p:cNvPr>
          <p:cNvSpPr>
            <a:spLocks noGrp="1"/>
          </p:cNvSpPr>
          <p:nvPr>
            <p:ph idx="1"/>
          </p:nvPr>
        </p:nvSpPr>
        <p:spPr/>
        <p:txBody>
          <a:bodyPr>
            <a:normAutofit fontScale="92500" lnSpcReduction="10000"/>
          </a:bodyPr>
          <a:lstStyle/>
          <a:p>
            <a:pPr indent="-360000" algn="just">
              <a:lnSpc>
                <a:spcPct val="150000"/>
              </a:lnSpc>
              <a:buFont typeface="Wingdings" panose="05000000000000000000" pitchFamily="2" charset="2"/>
              <a:buChar char="Ø"/>
            </a:pPr>
            <a:r>
              <a:rPr lang="it-IT" altLang="it-IT" dirty="0">
                <a:latin typeface="Century Schoolbook" panose="02040604050505020304" pitchFamily="18" charset="0"/>
              </a:rPr>
              <a:t>Legge n. 890/1982  </a:t>
            </a:r>
          </a:p>
          <a:p>
            <a:pPr indent="-360000" algn="just">
              <a:lnSpc>
                <a:spcPct val="150000"/>
              </a:lnSpc>
              <a:buFont typeface="Wingdings" panose="05000000000000000000" pitchFamily="2" charset="2"/>
              <a:buChar char="Ø"/>
            </a:pPr>
            <a:r>
              <a:rPr lang="it-IT" altLang="it-IT" dirty="0">
                <a:latin typeface="Century Schoolbook" panose="02040604050505020304" pitchFamily="18" charset="0"/>
              </a:rPr>
              <a:t>Raccomandata A.R.</a:t>
            </a:r>
          </a:p>
          <a:p>
            <a:pPr indent="-360000" algn="just">
              <a:lnSpc>
                <a:spcPct val="150000"/>
              </a:lnSpc>
              <a:buFont typeface="Wingdings" panose="05000000000000000000" pitchFamily="2" charset="2"/>
              <a:buChar char="Ø"/>
            </a:pPr>
            <a:r>
              <a:rPr lang="it-IT" altLang="it-IT" dirty="0">
                <a:latin typeface="Century Schoolbook" panose="02040604050505020304" pitchFamily="18" charset="0"/>
              </a:rPr>
              <a:t>Articolo 137 e ss. del Codice di procedura civile</a:t>
            </a:r>
          </a:p>
          <a:p>
            <a:pPr indent="-360000" algn="just">
              <a:lnSpc>
                <a:spcPct val="150000"/>
              </a:lnSpc>
              <a:buFont typeface="Wingdings" panose="05000000000000000000" pitchFamily="2" charset="2"/>
              <a:buChar char="Ø"/>
            </a:pPr>
            <a:r>
              <a:rPr lang="it-IT" altLang="it-IT" dirty="0">
                <a:latin typeface="Century Schoolbook" panose="02040604050505020304" pitchFamily="18" charset="0"/>
              </a:rPr>
              <a:t>Ufficiale giudiziario</a:t>
            </a:r>
          </a:p>
          <a:p>
            <a:pPr indent="-360000" algn="just">
              <a:lnSpc>
                <a:spcPct val="150000"/>
              </a:lnSpc>
              <a:buFont typeface="Wingdings" panose="05000000000000000000" pitchFamily="2" charset="2"/>
              <a:buChar char="Ø"/>
            </a:pPr>
            <a:r>
              <a:rPr lang="it-IT" altLang="it-IT" dirty="0">
                <a:latin typeface="Century Schoolbook" panose="02040604050505020304" pitchFamily="18" charset="0"/>
              </a:rPr>
              <a:t>Messo notificatore (Legge n. 296/2006)</a:t>
            </a:r>
          </a:p>
          <a:p>
            <a:pPr indent="-360000" algn="just">
              <a:lnSpc>
                <a:spcPct val="150000"/>
              </a:lnSpc>
              <a:buFont typeface="Wingdings" panose="05000000000000000000" pitchFamily="2" charset="2"/>
              <a:buChar char="Ø"/>
            </a:pPr>
            <a:r>
              <a:rPr lang="it-IT" altLang="it-IT" dirty="0">
                <a:latin typeface="Century Schoolbook" panose="02040604050505020304" pitchFamily="18" charset="0"/>
              </a:rPr>
              <a:t>Da gennaio 2018 anche via PEC solamente alle attività economiche</a:t>
            </a:r>
          </a:p>
          <a:p>
            <a:pPr indent="-360000" algn="just">
              <a:lnSpc>
                <a:spcPct val="150000"/>
              </a:lnSpc>
              <a:buFont typeface="Wingdings" panose="05000000000000000000" pitchFamily="2" charset="2"/>
              <a:buChar char="Ø"/>
            </a:pPr>
            <a:r>
              <a:rPr lang="it-IT" altLang="it-IT" b="1" dirty="0">
                <a:latin typeface="Century Schoolbook" panose="02040604050505020304" pitchFamily="18" charset="0"/>
              </a:rPr>
              <a:t>Poste private: dopo effettiva liberalizzazione e specifiche</a:t>
            </a:r>
          </a:p>
          <a:p>
            <a:endParaRPr lang="it-IT" dirty="0"/>
          </a:p>
        </p:txBody>
      </p:sp>
      <p:sp>
        <p:nvSpPr>
          <p:cNvPr id="2" name="Segnaposto numero diapositiva 1">
            <a:extLst>
              <a:ext uri="{FF2B5EF4-FFF2-40B4-BE49-F238E27FC236}">
                <a16:creationId xmlns:a16="http://schemas.microsoft.com/office/drawing/2014/main" id="{AF66DBFA-5EC7-4EB0-A194-3D3A558C1CAD}"/>
              </a:ext>
            </a:extLst>
          </p:cNvPr>
          <p:cNvSpPr>
            <a:spLocks noGrp="1"/>
          </p:cNvSpPr>
          <p:nvPr>
            <p:ph type="sldNum" sz="quarter" idx="12"/>
          </p:nvPr>
        </p:nvSpPr>
        <p:spPr/>
        <p:txBody>
          <a:bodyPr/>
          <a:lstStyle/>
          <a:p>
            <a:fld id="{2C71CAC6-3087-4811-BEF3-519E0C9849BB}" type="slidenum">
              <a:rPr lang="it-IT" smtClean="0"/>
              <a:t>30</a:t>
            </a:fld>
            <a:endParaRPr lang="it-IT" dirty="0"/>
          </a:p>
        </p:txBody>
      </p:sp>
    </p:spTree>
    <p:extLst>
      <p:ext uri="{BB962C8B-B14F-4D97-AF65-F5344CB8AC3E}">
        <p14:creationId xmlns:p14="http://schemas.microsoft.com/office/powerpoint/2010/main" val="3163262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899C28-0785-4493-AA45-E8E4AFB4BB87}"/>
              </a:ext>
            </a:extLst>
          </p:cNvPr>
          <p:cNvSpPr>
            <a:spLocks noGrp="1"/>
          </p:cNvSpPr>
          <p:nvPr>
            <p:ph type="title"/>
          </p:nvPr>
        </p:nvSpPr>
        <p:spPr>
          <a:xfrm>
            <a:off x="1097279" y="286603"/>
            <a:ext cx="10115203" cy="1126173"/>
          </a:xfrm>
        </p:spPr>
        <p:txBody>
          <a:bodyPr>
            <a:normAutofit/>
          </a:bodyPr>
          <a:lstStyle/>
          <a:p>
            <a:pPr algn="ctr"/>
            <a:r>
              <a:rPr lang="it-IT" altLang="it-IT" sz="3600" b="1" dirty="0">
                <a:solidFill>
                  <a:srgbClr val="002060"/>
                </a:solidFill>
                <a:latin typeface="Century Schoolbook" panose="02040604050505020304" pitchFamily="18" charset="0"/>
              </a:rPr>
              <a:t>Legge n. 890/1982  </a:t>
            </a:r>
            <a:br>
              <a:rPr lang="it-IT" altLang="it-IT" sz="3100" b="1" dirty="0">
                <a:solidFill>
                  <a:srgbClr val="002060"/>
                </a:solidFill>
                <a:latin typeface="Century Schoolbook" panose="02040604050505020304" pitchFamily="18" charset="0"/>
              </a:rPr>
            </a:br>
            <a:r>
              <a:rPr lang="it-IT" altLang="it-IT" sz="2800" b="1" dirty="0">
                <a:solidFill>
                  <a:srgbClr val="002060"/>
                </a:solidFill>
                <a:latin typeface="Century Schoolbook" panose="02040604050505020304" pitchFamily="18" charset="0"/>
              </a:rPr>
              <a:t>Norma sulla notificazione degli atti giudiziari</a:t>
            </a:r>
            <a:endParaRPr lang="it-IT" sz="3600" dirty="0"/>
          </a:p>
        </p:txBody>
      </p:sp>
      <p:sp>
        <p:nvSpPr>
          <p:cNvPr id="3" name="Segnaposto contenuto 2">
            <a:extLst>
              <a:ext uri="{FF2B5EF4-FFF2-40B4-BE49-F238E27FC236}">
                <a16:creationId xmlns:a16="http://schemas.microsoft.com/office/drawing/2014/main" id="{672FCE9A-76B9-4B0D-9FF3-B3963BBC6720}"/>
              </a:ext>
            </a:extLst>
          </p:cNvPr>
          <p:cNvSpPr>
            <a:spLocks noGrp="1"/>
          </p:cNvSpPr>
          <p:nvPr>
            <p:ph idx="1"/>
          </p:nvPr>
        </p:nvSpPr>
        <p:spPr>
          <a:xfrm>
            <a:off x="1097279" y="2375290"/>
            <a:ext cx="10115202" cy="3311458"/>
          </a:xfrm>
        </p:spPr>
        <p:txBody>
          <a:bodyPr>
            <a:normAutofit/>
          </a:bodyPr>
          <a:lstStyle/>
          <a:p>
            <a:pPr algn="just">
              <a:lnSpc>
                <a:spcPct val="150000"/>
              </a:lnSpc>
              <a:buFont typeface="Arial" charset="0"/>
              <a:buChar char="•"/>
            </a:pPr>
            <a:r>
              <a:rPr lang="it-IT" altLang="it-IT" b="1" dirty="0">
                <a:latin typeface="Century Schoolbook" panose="02040604050505020304" pitchFamily="18" charset="0"/>
              </a:rPr>
              <a:t> Articolo 12 Legge n. 890/1982</a:t>
            </a:r>
            <a:r>
              <a:rPr lang="it-IT" altLang="it-IT" dirty="0">
                <a:latin typeface="Century Schoolbook" panose="02040604050505020304" pitchFamily="18" charset="0"/>
              </a:rPr>
              <a:t>: le norme sulla notificazione degli atti giudiziari a mezzo della posta sono applicabili alla notificazione degli atti adottati dalle Pubbliche Amministrazioni di cui all'articolo 1, comma 2, del </a:t>
            </a:r>
            <a:r>
              <a:rPr lang="it-IT" altLang="it-IT" dirty="0" err="1">
                <a:latin typeface="Century Schoolbook" panose="02040604050505020304" pitchFamily="18" charset="0"/>
              </a:rPr>
              <a:t>D.Lgs.</a:t>
            </a:r>
            <a:r>
              <a:rPr lang="it-IT" altLang="it-IT" dirty="0">
                <a:latin typeface="Century Schoolbook" panose="02040604050505020304" pitchFamily="18" charset="0"/>
              </a:rPr>
              <a:t> 3 febbraio 1993, n. 29, e successive modificazioni, </a:t>
            </a:r>
            <a:r>
              <a:rPr lang="it-IT" altLang="it-IT" u="sng" dirty="0">
                <a:latin typeface="Century Schoolbook" panose="02040604050505020304" pitchFamily="18" charset="0"/>
              </a:rPr>
              <a:t>da parte dell'ufficio che adotta l'atto stesso.</a:t>
            </a:r>
          </a:p>
          <a:p>
            <a:pPr algn="just">
              <a:lnSpc>
                <a:spcPct val="150000"/>
              </a:lnSpc>
              <a:buFont typeface="Arial" charset="0"/>
              <a:buChar char="•"/>
            </a:pPr>
            <a:r>
              <a:rPr lang="it-IT" altLang="it-IT" dirty="0">
                <a:latin typeface="Century Schoolbook" panose="02040604050505020304" pitchFamily="18" charset="0"/>
              </a:rPr>
              <a:t> Modifiche della Legge n. 890/1982 ad opera della Legge di bilancio 2018 per liberalizzazione servizi postali</a:t>
            </a:r>
          </a:p>
          <a:p>
            <a:endParaRPr lang="it-IT" dirty="0"/>
          </a:p>
        </p:txBody>
      </p:sp>
      <p:sp>
        <p:nvSpPr>
          <p:cNvPr id="4" name="Segnaposto numero diapositiva 3">
            <a:extLst>
              <a:ext uri="{FF2B5EF4-FFF2-40B4-BE49-F238E27FC236}">
                <a16:creationId xmlns:a16="http://schemas.microsoft.com/office/drawing/2014/main" id="{86783A46-7501-441E-9DA1-82A0A022AF1F}"/>
              </a:ext>
            </a:extLst>
          </p:cNvPr>
          <p:cNvSpPr>
            <a:spLocks noGrp="1"/>
          </p:cNvSpPr>
          <p:nvPr>
            <p:ph type="sldNum" sz="quarter" idx="12"/>
          </p:nvPr>
        </p:nvSpPr>
        <p:spPr/>
        <p:txBody>
          <a:bodyPr/>
          <a:lstStyle/>
          <a:p>
            <a:fld id="{2C71CAC6-3087-4811-BEF3-519E0C9849BB}" type="slidenum">
              <a:rPr lang="it-IT" smtClean="0"/>
              <a:t>31</a:t>
            </a:fld>
            <a:endParaRPr lang="it-IT" dirty="0"/>
          </a:p>
        </p:txBody>
      </p:sp>
    </p:spTree>
    <p:extLst>
      <p:ext uri="{BB962C8B-B14F-4D97-AF65-F5344CB8AC3E}">
        <p14:creationId xmlns:p14="http://schemas.microsoft.com/office/powerpoint/2010/main" val="22070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9AEB61-6124-4FBF-85AA-59C157CD564B}"/>
              </a:ext>
            </a:extLst>
          </p:cNvPr>
          <p:cNvSpPr>
            <a:spLocks noGrp="1"/>
          </p:cNvSpPr>
          <p:nvPr>
            <p:ph type="title"/>
          </p:nvPr>
        </p:nvSpPr>
        <p:spPr>
          <a:xfrm>
            <a:off x="1097280" y="99631"/>
            <a:ext cx="10058400" cy="1450757"/>
          </a:xfrm>
        </p:spPr>
        <p:txBody>
          <a:bodyPr>
            <a:normAutofit/>
          </a:bodyPr>
          <a:lstStyle/>
          <a:p>
            <a:pPr algn="ctr"/>
            <a:r>
              <a:rPr lang="it-IT" altLang="it-IT" sz="3600" b="1" dirty="0">
                <a:solidFill>
                  <a:srgbClr val="002060"/>
                </a:solidFill>
                <a:latin typeface="Century Schoolbook" panose="02040604050505020304" pitchFamily="18" charset="0"/>
              </a:rPr>
              <a:t>Legge n. 890/1982  </a:t>
            </a:r>
            <a:br>
              <a:rPr lang="it-IT" altLang="it-IT" sz="3100" b="1" dirty="0">
                <a:solidFill>
                  <a:srgbClr val="002060"/>
                </a:solidFill>
                <a:latin typeface="Century Schoolbook" panose="02040604050505020304" pitchFamily="18" charset="0"/>
              </a:rPr>
            </a:br>
            <a:r>
              <a:rPr lang="it-IT" altLang="it-IT" sz="2800" b="1" dirty="0">
                <a:solidFill>
                  <a:srgbClr val="002060"/>
                </a:solidFill>
                <a:latin typeface="Century Schoolbook" panose="02040604050505020304" pitchFamily="18" charset="0"/>
              </a:rPr>
              <a:t>Norma sulla notificazione degli atti.</a:t>
            </a:r>
            <a:br>
              <a:rPr lang="it-IT" altLang="it-IT" sz="2800" b="1" dirty="0">
                <a:solidFill>
                  <a:srgbClr val="002060"/>
                </a:solidFill>
                <a:latin typeface="Century Schoolbook" panose="02040604050505020304" pitchFamily="18" charset="0"/>
              </a:rPr>
            </a:br>
            <a:r>
              <a:rPr lang="it-IT" altLang="it-IT" sz="2800" b="1" dirty="0">
                <a:solidFill>
                  <a:srgbClr val="002060"/>
                </a:solidFill>
                <a:latin typeface="Century Schoolbook" panose="02040604050505020304" pitchFamily="18" charset="0"/>
              </a:rPr>
              <a:t>La compiuta giacenza</a:t>
            </a:r>
            <a:endParaRPr lang="it-IT" sz="31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D6ACCC3D-078A-44C9-A2A9-73FC846B2EAF}"/>
              </a:ext>
            </a:extLst>
          </p:cNvPr>
          <p:cNvSpPr>
            <a:spLocks noGrp="1"/>
          </p:cNvSpPr>
          <p:nvPr>
            <p:ph idx="1"/>
          </p:nvPr>
        </p:nvSpPr>
        <p:spPr>
          <a:xfrm>
            <a:off x="1065852" y="2210859"/>
            <a:ext cx="10115203" cy="3455474"/>
          </a:xfrm>
        </p:spPr>
        <p:txBody>
          <a:bodyPr>
            <a:normAutofit/>
          </a:bodyPr>
          <a:lstStyle/>
          <a:p>
            <a:pPr marL="0" indent="0" algn="just">
              <a:lnSpc>
                <a:spcPct val="100000"/>
              </a:lnSpc>
              <a:buNone/>
            </a:pPr>
            <a:r>
              <a:rPr lang="it-IT" dirty="0">
                <a:latin typeface="Century Schoolbook" panose="02040604050505020304" pitchFamily="18" charset="0"/>
              </a:rPr>
              <a:t>La Legge n. 890/1982 disciplina le singole fattispecie inquadrando gli eventi che possono presentarsi al momento della consegna dell’atto riportati nei singoli riquadri della cartolina. </a:t>
            </a:r>
          </a:p>
          <a:p>
            <a:pPr marL="0" indent="0" algn="just">
              <a:lnSpc>
                <a:spcPct val="100000"/>
              </a:lnSpc>
              <a:buNone/>
            </a:pPr>
            <a:r>
              <a:rPr lang="it-IT" dirty="0">
                <a:latin typeface="Century Schoolbook" panose="02040604050505020304" pitchFamily="18" charset="0"/>
              </a:rPr>
              <a:t>Ai sensi della citata legge, se le persone abilitate a ricevere il piego in luogo del destinatario rifiutano di ricevere il piego o in caso di temporanea assenza del destinatario, il piego è depositato presso l’ufficio postale. </a:t>
            </a:r>
          </a:p>
          <a:p>
            <a:pPr marL="0" indent="0" algn="just">
              <a:lnSpc>
                <a:spcPct val="100000"/>
              </a:lnSpc>
              <a:buNone/>
            </a:pPr>
            <a:r>
              <a:rPr lang="it-IT" dirty="0">
                <a:latin typeface="Century Schoolbook" panose="02040604050505020304" pitchFamily="18" charset="0"/>
              </a:rPr>
              <a:t>L’agente postale dà notizia del tentativo di notifica mediante avviso in busta chiusa spedito con raccomandata A.R. Trascorsi dieci giorni dalla spedizione della lettera raccomandata, la notifica si perfeziona anche se l’atto non è stato ritirato.</a:t>
            </a:r>
          </a:p>
        </p:txBody>
      </p:sp>
      <p:sp>
        <p:nvSpPr>
          <p:cNvPr id="4" name="Segnaposto numero diapositiva 3">
            <a:extLst>
              <a:ext uri="{FF2B5EF4-FFF2-40B4-BE49-F238E27FC236}">
                <a16:creationId xmlns:a16="http://schemas.microsoft.com/office/drawing/2014/main" id="{6B34B399-2CBC-4323-96D3-BCEA7E01B7DE}"/>
              </a:ext>
            </a:extLst>
          </p:cNvPr>
          <p:cNvSpPr>
            <a:spLocks noGrp="1"/>
          </p:cNvSpPr>
          <p:nvPr>
            <p:ph type="sldNum" sz="quarter" idx="12"/>
          </p:nvPr>
        </p:nvSpPr>
        <p:spPr/>
        <p:txBody>
          <a:bodyPr/>
          <a:lstStyle/>
          <a:p>
            <a:fld id="{2C71CAC6-3087-4811-BEF3-519E0C9849BB}" type="slidenum">
              <a:rPr lang="it-IT" smtClean="0"/>
              <a:t>32</a:t>
            </a:fld>
            <a:endParaRPr lang="it-IT" dirty="0"/>
          </a:p>
        </p:txBody>
      </p:sp>
    </p:spTree>
    <p:extLst>
      <p:ext uri="{BB962C8B-B14F-4D97-AF65-F5344CB8AC3E}">
        <p14:creationId xmlns:p14="http://schemas.microsoft.com/office/powerpoint/2010/main" val="3822590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5403F-897B-4CB1-9446-883A4BF6966F}"/>
              </a:ext>
            </a:extLst>
          </p:cNvPr>
          <p:cNvSpPr>
            <a:spLocks noGrp="1"/>
          </p:cNvSpPr>
          <p:nvPr>
            <p:ph type="title"/>
          </p:nvPr>
        </p:nvSpPr>
        <p:spPr>
          <a:xfrm>
            <a:off x="1097279" y="286603"/>
            <a:ext cx="10115203" cy="1126173"/>
          </a:xfrm>
        </p:spPr>
        <p:txBody>
          <a:bodyPr>
            <a:noAutofit/>
          </a:bodyPr>
          <a:lstStyle/>
          <a:p>
            <a:pPr algn="ctr"/>
            <a:r>
              <a:rPr lang="it-IT" altLang="it-IT" sz="3200" dirty="0">
                <a:latin typeface="Century Schoolbook" panose="02040604050505020304" pitchFamily="18" charset="0"/>
              </a:rPr>
              <a:t> </a:t>
            </a:r>
            <a:br>
              <a:rPr lang="it-IT" altLang="it-IT" sz="3200" dirty="0">
                <a:latin typeface="Century Schoolbook" panose="02040604050505020304" pitchFamily="18" charset="0"/>
              </a:rPr>
            </a:br>
            <a:r>
              <a:rPr lang="it-IT" altLang="it-IT" sz="3600" b="1" dirty="0">
                <a:solidFill>
                  <a:srgbClr val="002060"/>
                </a:solidFill>
                <a:latin typeface="Century Schoolbook" panose="02040604050505020304" pitchFamily="18" charset="0"/>
              </a:rPr>
              <a:t>Raccomandata AR </a:t>
            </a:r>
            <a:br>
              <a:rPr lang="it-IT" altLang="it-IT" sz="3100" b="1" dirty="0">
                <a:solidFill>
                  <a:srgbClr val="002060"/>
                </a:solidFill>
                <a:latin typeface="Century Schoolbook" panose="02040604050505020304" pitchFamily="18" charset="0"/>
              </a:rPr>
            </a:br>
            <a:r>
              <a:rPr lang="it-IT" altLang="it-IT" sz="2800" b="1" dirty="0">
                <a:solidFill>
                  <a:srgbClr val="002060"/>
                </a:solidFill>
                <a:latin typeface="Century Schoolbook" panose="02040604050505020304" pitchFamily="18" charset="0"/>
              </a:rPr>
              <a:t>La compiuta giacenza</a:t>
            </a:r>
            <a:endParaRPr lang="it-IT" sz="31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CE7BF2F1-2C6C-4EDF-A7CE-1A4602EBD5AE}"/>
              </a:ext>
            </a:extLst>
          </p:cNvPr>
          <p:cNvSpPr>
            <a:spLocks noGrp="1"/>
          </p:cNvSpPr>
          <p:nvPr>
            <p:ph idx="1"/>
          </p:nvPr>
        </p:nvSpPr>
        <p:spPr>
          <a:xfrm>
            <a:off x="1097279" y="2204864"/>
            <a:ext cx="10058400" cy="4023360"/>
          </a:xfrm>
        </p:spPr>
        <p:txBody>
          <a:bodyPr>
            <a:normAutofit lnSpcReduction="10000"/>
          </a:bodyPr>
          <a:lstStyle/>
          <a:p>
            <a:pPr marL="0" indent="0" algn="just">
              <a:lnSpc>
                <a:spcPct val="100000"/>
              </a:lnSpc>
              <a:buNone/>
            </a:pPr>
            <a:r>
              <a:rPr lang="it-IT" dirty="0">
                <a:latin typeface="Century Schoolbook" panose="02040604050505020304" pitchFamily="18" charset="0"/>
              </a:rPr>
              <a:t>Nel caso della raccomandata postale (bianca) il riferimento normativo è al D.M. 1 ottobre 2008 il quale stabilisce che gli invii non recapitati, salvo per i casi di indirizzo inesistente, inesatto, insufficiente e di rifiuto, rimangono in giacenza presso l’ufficio postale. Nel caso di mancato ritiro, trascorsi i termini di giacenza, gli atti vengono restituiti al mittente o distrutti. </a:t>
            </a:r>
          </a:p>
          <a:p>
            <a:pPr marL="0" indent="0" algn="just">
              <a:lnSpc>
                <a:spcPct val="100000"/>
              </a:lnSpc>
              <a:buNone/>
            </a:pPr>
            <a:r>
              <a:rPr lang="it-IT" dirty="0">
                <a:latin typeface="Century Schoolbook" panose="02040604050505020304" pitchFamily="18" charset="0"/>
              </a:rPr>
              <a:t>La norma dunque non riconosce il perfezionamento della notifica alla compiuta giacenza, come invece accade nella Legge n. 890/1982</a:t>
            </a:r>
          </a:p>
          <a:p>
            <a:pPr marL="0" indent="0" algn="just">
              <a:lnSpc>
                <a:spcPct val="100000"/>
              </a:lnSpc>
              <a:buNone/>
            </a:pPr>
            <a:r>
              <a:rPr lang="it-IT" dirty="0">
                <a:latin typeface="Century Schoolbook" panose="02040604050505020304" pitchFamily="18" charset="0"/>
              </a:rPr>
              <a:t>Quando l’intimazione è stata spedita attraverso il servizio postale, mediante raccomandata, della relativa ricezione da parte del destinatario può essere fornita prova anche “</a:t>
            </a:r>
            <a:r>
              <a:rPr lang="it-IT" b="1" dirty="0">
                <a:latin typeface="Century Schoolbook" panose="02040604050505020304" pitchFamily="18" charset="0"/>
              </a:rPr>
              <a:t>sulla base della presunzione di ricevimento fondata sull'arrivo della raccomandata all'indirizzo del destinatario, essendo quest'ultimo onerato di provare di non averne avuta conoscenza senza sua colpa (cfr. Corte di Cass. n. 13651 del 2006)”.</a:t>
            </a:r>
          </a:p>
        </p:txBody>
      </p:sp>
      <p:sp>
        <p:nvSpPr>
          <p:cNvPr id="4" name="Segnaposto numero diapositiva 3">
            <a:extLst>
              <a:ext uri="{FF2B5EF4-FFF2-40B4-BE49-F238E27FC236}">
                <a16:creationId xmlns:a16="http://schemas.microsoft.com/office/drawing/2014/main" id="{709780D3-00D6-4AFD-987F-BCAFA4699365}"/>
              </a:ext>
            </a:extLst>
          </p:cNvPr>
          <p:cNvSpPr>
            <a:spLocks noGrp="1"/>
          </p:cNvSpPr>
          <p:nvPr>
            <p:ph type="sldNum" sz="quarter" idx="12"/>
          </p:nvPr>
        </p:nvSpPr>
        <p:spPr/>
        <p:txBody>
          <a:bodyPr/>
          <a:lstStyle/>
          <a:p>
            <a:fld id="{2C71CAC6-3087-4811-BEF3-519E0C9849BB}" type="slidenum">
              <a:rPr lang="it-IT" smtClean="0"/>
              <a:t>33</a:t>
            </a:fld>
            <a:endParaRPr lang="it-IT" dirty="0"/>
          </a:p>
        </p:txBody>
      </p:sp>
    </p:spTree>
    <p:extLst>
      <p:ext uri="{BB962C8B-B14F-4D97-AF65-F5344CB8AC3E}">
        <p14:creationId xmlns:p14="http://schemas.microsoft.com/office/powerpoint/2010/main" val="248773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946FA74A-8FE8-4DB1-9246-B1FDD58A0511}"/>
              </a:ext>
            </a:extLst>
          </p:cNvPr>
          <p:cNvSpPr>
            <a:spLocks noGrp="1"/>
          </p:cNvSpPr>
          <p:nvPr>
            <p:ph type="sldNum" sz="quarter" idx="12"/>
          </p:nvPr>
        </p:nvSpPr>
        <p:spPr/>
        <p:txBody>
          <a:bodyPr/>
          <a:lstStyle/>
          <a:p>
            <a:fld id="{2C71CAC6-3087-4811-BEF3-519E0C9849BB}" type="slidenum">
              <a:rPr lang="it-IT" smtClean="0"/>
              <a:t>34</a:t>
            </a:fld>
            <a:endParaRPr lang="it-IT" dirty="0"/>
          </a:p>
        </p:txBody>
      </p:sp>
      <p:sp>
        <p:nvSpPr>
          <p:cNvPr id="3" name="Segnaposto contenuto 2">
            <a:extLst>
              <a:ext uri="{FF2B5EF4-FFF2-40B4-BE49-F238E27FC236}">
                <a16:creationId xmlns:a16="http://schemas.microsoft.com/office/drawing/2014/main" id="{C3D07C36-7B9C-4A8A-9030-C482A33904A6}"/>
              </a:ext>
            </a:extLst>
          </p:cNvPr>
          <p:cNvSpPr>
            <a:spLocks noGrp="1"/>
          </p:cNvSpPr>
          <p:nvPr>
            <p:ph idx="4294967295"/>
          </p:nvPr>
        </p:nvSpPr>
        <p:spPr>
          <a:xfrm>
            <a:off x="1390650" y="873125"/>
            <a:ext cx="10801350" cy="5111750"/>
          </a:xfrm>
        </p:spPr>
        <p:txBody>
          <a:bodyPr>
            <a:normAutofit/>
          </a:bodyPr>
          <a:lstStyle/>
          <a:p>
            <a:pPr marL="0" indent="0" algn="just">
              <a:lnSpc>
                <a:spcPct val="100000"/>
              </a:lnSpc>
              <a:buNone/>
            </a:pPr>
            <a:r>
              <a:rPr lang="it-IT" sz="2400" b="1" spc="-50" dirty="0">
                <a:solidFill>
                  <a:srgbClr val="002060"/>
                </a:solidFill>
                <a:latin typeface="Century Schoolbook" panose="02040604050505020304" pitchFamily="18" charset="0"/>
                <a:ea typeface="+mj-ea"/>
                <a:cs typeface="+mj-cs"/>
              </a:rPr>
              <a:t>Le fasi da seguire per eseguire diligentemente il processo di notifica sono</a:t>
            </a:r>
            <a:r>
              <a:rPr lang="it-IT" sz="1800" dirty="0">
                <a:latin typeface="Century Schoolbook" panose="02040604050505020304" pitchFamily="18" charset="0"/>
              </a:rPr>
              <a:t>:</a:t>
            </a:r>
          </a:p>
          <a:p>
            <a:pPr lvl="0" algn="just">
              <a:lnSpc>
                <a:spcPct val="100000"/>
              </a:lnSpc>
              <a:buFont typeface="Wingdings" panose="05000000000000000000" pitchFamily="2" charset="2"/>
              <a:buChar char="ü"/>
            </a:pPr>
            <a:r>
              <a:rPr lang="it-IT" sz="1800" dirty="0">
                <a:latin typeface="Century Schoolbook" panose="02040604050505020304" pitchFamily="18" charset="0"/>
              </a:rPr>
              <a:t>Accertare la bontà dell’indirizzo dalle banche dati sopra indicate</a:t>
            </a:r>
          </a:p>
          <a:p>
            <a:pPr lvl="0" algn="just">
              <a:lnSpc>
                <a:spcPct val="100000"/>
              </a:lnSpc>
              <a:buFont typeface="Wingdings" panose="05000000000000000000" pitchFamily="2" charset="2"/>
              <a:buChar char="ü"/>
            </a:pPr>
            <a:r>
              <a:rPr lang="it-IT" sz="1800" dirty="0">
                <a:latin typeface="Century Schoolbook" panose="02040604050505020304" pitchFamily="18" charset="0"/>
              </a:rPr>
              <a:t>Avviare la notifica postale, o mediante Legge n. 890/1982 o mediante raccomandata A.R.</a:t>
            </a:r>
          </a:p>
          <a:p>
            <a:pPr marL="0" lvl="0" indent="0" algn="just">
              <a:lnSpc>
                <a:spcPct val="100000"/>
              </a:lnSpc>
              <a:buNone/>
            </a:pPr>
            <a:r>
              <a:rPr lang="it-IT" sz="1800" dirty="0">
                <a:latin typeface="Century Schoolbook" panose="02040604050505020304" pitchFamily="18" charset="0"/>
              </a:rPr>
              <a:t>Nel caso di restituzione dell’atto con le diciture TRASFERITO-SCONOSCIUTO-IRREPERIBILITA’ DEL DESTINATARIO, la notifica non si perfeziona e va tentata altra strada possibile mediante l’invio della richiesta di notifica al messo del comune di competenza ovvero all’ufficiale giudiziario competente per territorio.</a:t>
            </a:r>
          </a:p>
          <a:p>
            <a:pPr marL="0" lvl="0" indent="0" algn="just">
              <a:lnSpc>
                <a:spcPct val="100000"/>
              </a:lnSpc>
              <a:buNone/>
            </a:pPr>
            <a:r>
              <a:rPr lang="it-IT" sz="1800" dirty="0">
                <a:latin typeface="Century Schoolbook" panose="02040604050505020304" pitchFamily="18" charset="0"/>
              </a:rPr>
              <a:t>Va tenuta distinta dalla precedente la diversa situazione della compiuta giacenza disciplinata unicamente dall’articolo 8 della Legge n. 890/1982, </a:t>
            </a:r>
            <a:r>
              <a:rPr lang="it-IT" sz="1800" b="1" dirty="0">
                <a:latin typeface="Century Schoolbook" panose="02040604050505020304" pitchFamily="18" charset="0"/>
              </a:rPr>
              <a:t>cosiddetta assenza temporanea del destinatario</a:t>
            </a:r>
            <a:r>
              <a:rPr lang="it-IT" sz="1800" dirty="0">
                <a:latin typeface="Century Schoolbook" panose="02040604050505020304" pitchFamily="18" charset="0"/>
              </a:rPr>
              <a:t>. La norma prevede che la notifica si perfezioni anche se il destinatario non si reca presso l’ufficio postale per ritirare il plico. Si tratta di una fattispecie che parte dal presupposto fondamentale che il destinatario vive in quella abitazione. La norma non si applica alla raccomandata postale bianca in quanto disciplinata dal sopra citato decreto ministeriale, privo di disposizioni sul perfezionamento della notifica per compiuta giacenza.</a:t>
            </a:r>
          </a:p>
        </p:txBody>
      </p:sp>
    </p:spTree>
    <p:extLst>
      <p:ext uri="{BB962C8B-B14F-4D97-AF65-F5344CB8AC3E}">
        <p14:creationId xmlns:p14="http://schemas.microsoft.com/office/powerpoint/2010/main" val="3340858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EEE2EA1A-DE8E-4858-A9F0-E8D382A8F934}"/>
              </a:ext>
            </a:extLst>
          </p:cNvPr>
          <p:cNvSpPr>
            <a:spLocks noGrp="1"/>
          </p:cNvSpPr>
          <p:nvPr>
            <p:ph type="title"/>
          </p:nvPr>
        </p:nvSpPr>
        <p:spPr>
          <a:xfrm>
            <a:off x="1097280" y="286604"/>
            <a:ext cx="10058400" cy="968440"/>
          </a:xfrm>
        </p:spPr>
        <p:txBody>
          <a:bodyPr>
            <a:normAutofit/>
          </a:bodyPr>
          <a:lstStyle/>
          <a:p>
            <a:pPr algn="ctr"/>
            <a:r>
              <a:rPr lang="it-IT" sz="3600" b="1" dirty="0">
                <a:solidFill>
                  <a:srgbClr val="002060"/>
                </a:solidFill>
                <a:latin typeface="Century Schoolbook" panose="02040604050505020304" pitchFamily="18" charset="0"/>
              </a:rPr>
              <a:t>Il perfezionamento della notifica</a:t>
            </a:r>
          </a:p>
        </p:txBody>
      </p:sp>
      <p:sp>
        <p:nvSpPr>
          <p:cNvPr id="4" name="Segnaposto contenuto 3">
            <a:extLst>
              <a:ext uri="{FF2B5EF4-FFF2-40B4-BE49-F238E27FC236}">
                <a16:creationId xmlns:a16="http://schemas.microsoft.com/office/drawing/2014/main" id="{1C1DE55E-4B4A-4858-8A7A-D8F5F300B816}"/>
              </a:ext>
            </a:extLst>
          </p:cNvPr>
          <p:cNvSpPr>
            <a:spLocks noGrp="1"/>
          </p:cNvSpPr>
          <p:nvPr>
            <p:ph idx="1"/>
          </p:nvPr>
        </p:nvSpPr>
        <p:spPr>
          <a:xfrm>
            <a:off x="1154083" y="2492896"/>
            <a:ext cx="10058400" cy="3023426"/>
          </a:xfrm>
        </p:spPr>
        <p:txBody>
          <a:bodyPr>
            <a:normAutofit lnSpcReduction="10000"/>
          </a:bodyPr>
          <a:lstStyle/>
          <a:p>
            <a:pPr marL="0" indent="0" algn="just">
              <a:buNone/>
            </a:pPr>
            <a:r>
              <a:rPr lang="it-IT" dirty="0">
                <a:latin typeface="Century Schoolbook" panose="02040604050505020304" pitchFamily="18" charset="0"/>
              </a:rPr>
              <a:t>Il perfezionamento della notifica si raggiunge mediante</a:t>
            </a:r>
          </a:p>
          <a:p>
            <a:pPr indent="-360000" algn="just">
              <a:lnSpc>
                <a:spcPct val="100000"/>
              </a:lnSpc>
              <a:buFont typeface="Wingdings" panose="05000000000000000000" pitchFamily="2" charset="2"/>
              <a:buChar char="Ø"/>
            </a:pPr>
            <a:r>
              <a:rPr lang="it-IT" dirty="0">
                <a:latin typeface="Century Schoolbook" panose="02040604050505020304" pitchFamily="18" charset="0"/>
              </a:rPr>
              <a:t> consegna diretta al destinatario o ad altro soggetto abilitato </a:t>
            </a:r>
          </a:p>
          <a:p>
            <a:pPr indent="-360000" algn="just">
              <a:lnSpc>
                <a:spcPct val="100000"/>
              </a:lnSpc>
              <a:buFont typeface="Wingdings" panose="05000000000000000000" pitchFamily="2" charset="2"/>
              <a:buChar char="Ø"/>
            </a:pPr>
            <a:r>
              <a:rPr lang="it-IT" dirty="0">
                <a:latin typeface="Century Schoolbook" panose="02040604050505020304" pitchFamily="18" charset="0"/>
              </a:rPr>
              <a:t> ovvero completando la procedura prevista in caso di temporanea assenza del destinatario ai sensi dell’articolo 140 del Codice di procedura civile e dell’articolo 8 della Legge n. 890/1982</a:t>
            </a:r>
          </a:p>
          <a:p>
            <a:pPr indent="-360000" algn="just">
              <a:lnSpc>
                <a:spcPct val="100000"/>
              </a:lnSpc>
              <a:buFont typeface="Wingdings" panose="05000000000000000000" pitchFamily="2" charset="2"/>
              <a:buChar char="Ø"/>
            </a:pPr>
            <a:r>
              <a:rPr lang="it-IT" dirty="0">
                <a:latin typeface="Century Schoolbook" panose="02040604050505020304" pitchFamily="18" charset="0"/>
              </a:rPr>
              <a:t>in caso invece di irreperibilità assoluta, il messo agirà ai sensi dell’articolo 143 del Codice di procedura civile. Tutte queste formalità espletate comportano il perfezionamento della notifica.</a:t>
            </a:r>
          </a:p>
        </p:txBody>
      </p:sp>
      <p:sp>
        <p:nvSpPr>
          <p:cNvPr id="2" name="Segnaposto numero diapositiva 1">
            <a:extLst>
              <a:ext uri="{FF2B5EF4-FFF2-40B4-BE49-F238E27FC236}">
                <a16:creationId xmlns:a16="http://schemas.microsoft.com/office/drawing/2014/main" id="{2897E649-949E-42B4-B7CB-576C8AEBBDD1}"/>
              </a:ext>
            </a:extLst>
          </p:cNvPr>
          <p:cNvSpPr>
            <a:spLocks noGrp="1"/>
          </p:cNvSpPr>
          <p:nvPr>
            <p:ph type="sldNum" sz="quarter" idx="12"/>
          </p:nvPr>
        </p:nvSpPr>
        <p:spPr/>
        <p:txBody>
          <a:bodyPr/>
          <a:lstStyle/>
          <a:p>
            <a:fld id="{2C71CAC6-3087-4811-BEF3-519E0C9849BB}" type="slidenum">
              <a:rPr lang="it-IT" smtClean="0"/>
              <a:t>35</a:t>
            </a:fld>
            <a:endParaRPr lang="it-IT" dirty="0"/>
          </a:p>
        </p:txBody>
      </p:sp>
    </p:spTree>
    <p:extLst>
      <p:ext uri="{BB962C8B-B14F-4D97-AF65-F5344CB8AC3E}">
        <p14:creationId xmlns:p14="http://schemas.microsoft.com/office/powerpoint/2010/main" val="2681611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BA5EAE-C1D8-4FB5-A65A-1D187FB6D599}"/>
              </a:ext>
            </a:extLst>
          </p:cNvPr>
          <p:cNvSpPr>
            <a:spLocks noGrp="1"/>
          </p:cNvSpPr>
          <p:nvPr>
            <p:ph type="title"/>
          </p:nvPr>
        </p:nvSpPr>
        <p:spPr>
          <a:xfrm>
            <a:off x="1097280" y="286603"/>
            <a:ext cx="10058400" cy="910149"/>
          </a:xfrm>
        </p:spPr>
        <p:txBody>
          <a:bodyPr/>
          <a:lstStyle/>
          <a:p>
            <a:pPr algn="ctr"/>
            <a:r>
              <a:rPr lang="it-IT" sz="3600" b="1" dirty="0">
                <a:solidFill>
                  <a:srgbClr val="002060"/>
                </a:solidFill>
                <a:latin typeface="Century Schoolbook" panose="02040604050505020304" pitchFamily="18" charset="0"/>
              </a:rPr>
              <a:t>La scissione della notifica</a:t>
            </a:r>
            <a:endParaRPr lang="it-IT" sz="31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2D96DD7E-EF25-47AC-8CC1-3E8502A4C320}"/>
              </a:ext>
            </a:extLst>
          </p:cNvPr>
          <p:cNvSpPr>
            <a:spLocks noGrp="1"/>
          </p:cNvSpPr>
          <p:nvPr>
            <p:ph idx="1"/>
          </p:nvPr>
        </p:nvSpPr>
        <p:spPr>
          <a:xfrm>
            <a:off x="767408" y="2060848"/>
            <a:ext cx="10445075" cy="3811339"/>
          </a:xfrm>
        </p:spPr>
        <p:txBody>
          <a:bodyPr>
            <a:normAutofit fontScale="77500" lnSpcReduction="20000"/>
          </a:bodyPr>
          <a:lstStyle/>
          <a:p>
            <a:pPr marL="0" indent="0" algn="just">
              <a:lnSpc>
                <a:spcPct val="120000"/>
              </a:lnSpc>
              <a:buNone/>
            </a:pPr>
            <a:r>
              <a:rPr lang="it-IT" dirty="0">
                <a:latin typeface="Century Schoolbook" panose="02040604050505020304" pitchFamily="18" charset="0"/>
              </a:rPr>
              <a:t>Con la Sentenza 26 novembre 2002 n. 477, la Corte Costituzionale ha affrontato il tema delle conseguenze derivanti dal momento di perfezionamento della notifica ai danni del notificante, dichiarando l’art. 149 del Codice di procedura civile e l’art. 4, co. 3, Legge n. 890/1982 costituzionalmente illegittimi per contrasto con gli artt. 3 e 24 Cost. nella parte in cui non prevedono che la notifica degli atti da effettuarsi a mezzo del servizio postale si perfezioni, per il richiedente, non già alla data in cui l’atto è ricevuto al destinatario dall’organo incaricato, ma a quella, anteriore, in cui il richiedente abbia consegnato l’atto al suddetto organo. </a:t>
            </a:r>
          </a:p>
          <a:p>
            <a:pPr marL="0" indent="0" algn="just">
              <a:lnSpc>
                <a:spcPct val="120000"/>
              </a:lnSpc>
              <a:buNone/>
            </a:pPr>
            <a:r>
              <a:rPr lang="it-IT" dirty="0">
                <a:latin typeface="Century Schoolbook" panose="02040604050505020304" pitchFamily="18" charset="0"/>
              </a:rPr>
              <a:t>Aggiunge la Corte che si tratta di un principio che trova applicazione in tutti i casi in cui le operazioni di notifica </a:t>
            </a:r>
            <a:r>
              <a:rPr lang="it-IT" i="1" dirty="0">
                <a:latin typeface="Century Schoolbook" panose="02040604050505020304" pitchFamily="18" charset="0"/>
              </a:rPr>
              <a:t>sono demandate a un soggetto terzo</a:t>
            </a:r>
            <a:r>
              <a:rPr lang="it-IT" dirty="0">
                <a:latin typeface="Century Schoolbook" panose="02040604050505020304" pitchFamily="18" charset="0"/>
              </a:rPr>
              <a:t>. La stessa Sentenza n. 477/02 precisa che il meccanismo della scissione soggettiva </a:t>
            </a:r>
            <a:r>
              <a:rPr lang="it-IT" i="1" dirty="0">
                <a:latin typeface="Century Schoolbook" panose="02040604050505020304" pitchFamily="18" charset="0"/>
              </a:rPr>
              <a:t>“...per la sua portata generale, non può non riferirsi ad ogni tipo di notificazione”. </a:t>
            </a:r>
          </a:p>
          <a:p>
            <a:pPr indent="-360000" algn="just">
              <a:lnSpc>
                <a:spcPct val="120000"/>
              </a:lnSpc>
              <a:buFont typeface="Wingdings" panose="05000000000000000000" pitchFamily="2" charset="2"/>
              <a:buChar char="v"/>
            </a:pPr>
            <a:r>
              <a:rPr lang="it-IT" b="1" i="1" dirty="0">
                <a:latin typeface="Century Schoolbook" panose="02040604050505020304" pitchFamily="18" charset="0"/>
              </a:rPr>
              <a:t>si applica ad atti sostanziali: atto ammnistrativo autoritativo con pretesa di carattere recettizio</a:t>
            </a:r>
          </a:p>
          <a:p>
            <a:pPr indent="-360000" algn="just">
              <a:lnSpc>
                <a:spcPct val="120000"/>
              </a:lnSpc>
              <a:buFont typeface="Wingdings" panose="05000000000000000000" pitchFamily="2" charset="2"/>
              <a:buChar char="v"/>
            </a:pPr>
            <a:r>
              <a:rPr lang="it-IT" b="1" i="1" dirty="0">
                <a:latin typeface="Century Schoolbook" panose="02040604050505020304" pitchFamily="18" charset="0"/>
              </a:rPr>
              <a:t>si applica alle contestazioni di addebito con messa in mora di entrate patrimoniali  pubbliche?</a:t>
            </a:r>
            <a:endParaRPr lang="it-IT" b="1" dirty="0">
              <a:latin typeface="Century Schoolbook" panose="02040604050505020304" pitchFamily="18" charset="0"/>
            </a:endParaRPr>
          </a:p>
        </p:txBody>
      </p:sp>
      <p:sp>
        <p:nvSpPr>
          <p:cNvPr id="4" name="Segnaposto numero diapositiva 3">
            <a:extLst>
              <a:ext uri="{FF2B5EF4-FFF2-40B4-BE49-F238E27FC236}">
                <a16:creationId xmlns:a16="http://schemas.microsoft.com/office/drawing/2014/main" id="{B8D559A9-B361-49D4-9DE0-C6DBFCADC9EA}"/>
              </a:ext>
            </a:extLst>
          </p:cNvPr>
          <p:cNvSpPr>
            <a:spLocks noGrp="1"/>
          </p:cNvSpPr>
          <p:nvPr>
            <p:ph type="sldNum" sz="quarter" idx="12"/>
          </p:nvPr>
        </p:nvSpPr>
        <p:spPr/>
        <p:txBody>
          <a:bodyPr/>
          <a:lstStyle/>
          <a:p>
            <a:fld id="{2C71CAC6-3087-4811-BEF3-519E0C9849BB}" type="slidenum">
              <a:rPr lang="it-IT" smtClean="0"/>
              <a:t>36</a:t>
            </a:fld>
            <a:endParaRPr lang="it-IT" dirty="0"/>
          </a:p>
        </p:txBody>
      </p:sp>
    </p:spTree>
    <p:extLst>
      <p:ext uri="{BB962C8B-B14F-4D97-AF65-F5344CB8AC3E}">
        <p14:creationId xmlns:p14="http://schemas.microsoft.com/office/powerpoint/2010/main" val="42027868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A2185BC5-7336-4759-85D4-D212E4E19727}"/>
              </a:ext>
            </a:extLst>
          </p:cNvPr>
          <p:cNvSpPr>
            <a:spLocks noGrp="1"/>
          </p:cNvSpPr>
          <p:nvPr>
            <p:ph type="title"/>
          </p:nvPr>
        </p:nvSpPr>
        <p:spPr>
          <a:xfrm>
            <a:off x="1097280" y="286603"/>
            <a:ext cx="10058400" cy="910149"/>
          </a:xfrm>
        </p:spPr>
        <p:txBody>
          <a:bodyPr/>
          <a:lstStyle/>
          <a:p>
            <a:pPr algn="ctr"/>
            <a:r>
              <a:rPr lang="it-IT" sz="3600" b="1" dirty="0">
                <a:solidFill>
                  <a:srgbClr val="002060"/>
                </a:solidFill>
                <a:latin typeface="Century Schoolbook" panose="02040604050505020304" pitchFamily="18" charset="0"/>
              </a:rPr>
              <a:t>La scissione della notifica</a:t>
            </a:r>
            <a:endParaRPr lang="it-IT" sz="31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D8A3124E-851F-4E38-A742-10BD14B6D81E}"/>
              </a:ext>
            </a:extLst>
          </p:cNvPr>
          <p:cNvSpPr>
            <a:spLocks noGrp="1"/>
          </p:cNvSpPr>
          <p:nvPr>
            <p:ph idx="1"/>
          </p:nvPr>
        </p:nvSpPr>
        <p:spPr>
          <a:xfrm>
            <a:off x="1154083" y="1988840"/>
            <a:ext cx="10058400" cy="4023360"/>
          </a:xfrm>
        </p:spPr>
        <p:txBody>
          <a:bodyPr/>
          <a:lstStyle/>
          <a:p>
            <a:pPr marL="0" indent="0" algn="just">
              <a:buNone/>
            </a:pPr>
            <a:r>
              <a:rPr lang="it-IT" b="1" dirty="0">
                <a:latin typeface="Century Schoolbook" panose="02040604050505020304" pitchFamily="18" charset="0"/>
              </a:rPr>
              <a:t>Resta fermo che la mera consegna tempestiva all’organo notificatore dell’atto non è sufficiente a far ritenere quest’ultimo notificato </a:t>
            </a:r>
            <a:r>
              <a:rPr lang="it-IT" b="1" i="1" dirty="0">
                <a:latin typeface="Century Schoolbook" panose="02040604050505020304" pitchFamily="18" charset="0"/>
              </a:rPr>
              <a:t>fino quando il procedimento di notifica non sia concluso</a:t>
            </a:r>
            <a:r>
              <a:rPr lang="it-IT" b="1" dirty="0">
                <a:latin typeface="Century Schoolbook" panose="02040604050505020304" pitchFamily="18" charset="0"/>
              </a:rPr>
              <a:t>, ossia l’atto non sia giunto al destinatario.</a:t>
            </a:r>
            <a:endParaRPr lang="it-IT" dirty="0">
              <a:latin typeface="Century Schoolbook" panose="02040604050505020304" pitchFamily="18" charset="0"/>
            </a:endParaRPr>
          </a:p>
          <a:p>
            <a:pPr marL="0" lvl="0" indent="0" algn="just">
              <a:buNone/>
            </a:pPr>
            <a:r>
              <a:rPr lang="it-IT" dirty="0">
                <a:latin typeface="Century Schoolbook" panose="02040604050505020304" pitchFamily="18" charset="0"/>
              </a:rPr>
              <a:t>Il principio si applica </a:t>
            </a:r>
            <a:r>
              <a:rPr lang="it-IT" b="1" dirty="0">
                <a:latin typeface="Century Schoolbook" panose="02040604050505020304" pitchFamily="18" charset="0"/>
              </a:rPr>
              <a:t>per qualunque forma di notifica ammessa dalla legge</a:t>
            </a:r>
            <a:r>
              <a:rPr lang="it-IT" dirty="0">
                <a:latin typeface="Century Schoolbook" panose="02040604050505020304" pitchFamily="18" charset="0"/>
              </a:rPr>
              <a:t> (ufficiale giudiziario, messo comunale, ufficio postale) in materia di atti sostanziali.</a:t>
            </a:r>
          </a:p>
          <a:p>
            <a:pPr marL="0" indent="0" algn="just">
              <a:buNone/>
            </a:pPr>
            <a:r>
              <a:rPr lang="it-IT" dirty="0">
                <a:latin typeface="Century Schoolbook" panose="02040604050505020304" pitchFamily="18" charset="0"/>
              </a:rPr>
              <a:t>Ne consegue che gli atti consegnati all’ufficio postale, in quanto soggetto terzo, quando giungeranno all’indirizzo del destinatario, completano la notifica in due momenti diversi: per il Comune notificante con la consegna dell’atto all’agente notificatore (posta, ufficiale giudiziario, messo) mentre per il destinatario, con l’avvenuta ricezione.</a:t>
            </a:r>
          </a:p>
          <a:p>
            <a:pPr marL="0" indent="0" algn="just">
              <a:buNone/>
            </a:pPr>
            <a:r>
              <a:rPr lang="it-IT" b="1" dirty="0">
                <a:latin typeface="Century Schoolbook" panose="02040604050505020304" pitchFamily="18" charset="0"/>
              </a:rPr>
              <a:t>Corte di Cassazione 14580/2018</a:t>
            </a:r>
          </a:p>
        </p:txBody>
      </p:sp>
      <p:sp>
        <p:nvSpPr>
          <p:cNvPr id="4" name="Segnaposto numero diapositiva 3">
            <a:extLst>
              <a:ext uri="{FF2B5EF4-FFF2-40B4-BE49-F238E27FC236}">
                <a16:creationId xmlns:a16="http://schemas.microsoft.com/office/drawing/2014/main" id="{138E693A-D640-49C2-B544-F6EA276A3F26}"/>
              </a:ext>
            </a:extLst>
          </p:cNvPr>
          <p:cNvSpPr>
            <a:spLocks noGrp="1"/>
          </p:cNvSpPr>
          <p:nvPr>
            <p:ph type="sldNum" sz="quarter" idx="12"/>
          </p:nvPr>
        </p:nvSpPr>
        <p:spPr/>
        <p:txBody>
          <a:bodyPr/>
          <a:lstStyle/>
          <a:p>
            <a:fld id="{2C71CAC6-3087-4811-BEF3-519E0C9849BB}" type="slidenum">
              <a:rPr lang="it-IT" smtClean="0"/>
              <a:t>37</a:t>
            </a:fld>
            <a:endParaRPr lang="it-IT" dirty="0"/>
          </a:p>
        </p:txBody>
      </p:sp>
    </p:spTree>
    <p:extLst>
      <p:ext uri="{BB962C8B-B14F-4D97-AF65-F5344CB8AC3E}">
        <p14:creationId xmlns:p14="http://schemas.microsoft.com/office/powerpoint/2010/main" val="3560259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06CF97-E875-411B-967C-10D14FB56EAE}"/>
              </a:ext>
            </a:extLst>
          </p:cNvPr>
          <p:cNvSpPr>
            <a:spLocks noGrp="1"/>
          </p:cNvSpPr>
          <p:nvPr>
            <p:ph type="title"/>
          </p:nvPr>
        </p:nvSpPr>
        <p:spPr>
          <a:xfrm>
            <a:off x="1097280" y="286603"/>
            <a:ext cx="10111288" cy="1126173"/>
          </a:xfrm>
        </p:spPr>
        <p:txBody>
          <a:bodyPr>
            <a:normAutofit/>
          </a:bodyPr>
          <a:lstStyle/>
          <a:p>
            <a:pPr algn="ctr"/>
            <a:r>
              <a:rPr lang="it-IT" altLang="it-IT" sz="3600" b="1" dirty="0">
                <a:solidFill>
                  <a:srgbClr val="002060"/>
                </a:solidFill>
                <a:latin typeface="Century Schoolbook" panose="02040604050505020304" pitchFamily="18" charset="0"/>
              </a:rPr>
              <a:t>PEC (D.Lgs. n. 82/2005)</a:t>
            </a:r>
            <a:br>
              <a:rPr lang="it-IT" altLang="it-IT" sz="3600" b="1" dirty="0">
                <a:solidFill>
                  <a:srgbClr val="002060"/>
                </a:solidFill>
                <a:latin typeface="Century Schoolbook" panose="02040604050505020304" pitchFamily="18" charset="0"/>
              </a:rPr>
            </a:br>
            <a:r>
              <a:rPr lang="it-IT" altLang="it-IT" sz="2800" b="1" dirty="0">
                <a:solidFill>
                  <a:srgbClr val="002060"/>
                </a:solidFill>
                <a:latin typeface="Century Schoolbook" panose="02040604050505020304" pitchFamily="18" charset="0"/>
              </a:rPr>
              <a:t>Norma sulla notificazione </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6CC4AF1D-08C9-4A94-906C-21EA12760C46}"/>
              </a:ext>
            </a:extLst>
          </p:cNvPr>
          <p:cNvSpPr>
            <a:spLocks noGrp="1"/>
          </p:cNvSpPr>
          <p:nvPr>
            <p:ph idx="1"/>
          </p:nvPr>
        </p:nvSpPr>
        <p:spPr>
          <a:xfrm>
            <a:off x="1127448" y="2060848"/>
            <a:ext cx="10058400" cy="4023360"/>
          </a:xfrm>
        </p:spPr>
        <p:txBody>
          <a:bodyPr>
            <a:normAutofit fontScale="85000" lnSpcReduction="20000"/>
          </a:bodyPr>
          <a:lstStyle/>
          <a:p>
            <a:pPr marL="0" indent="0" algn="just">
              <a:lnSpc>
                <a:spcPct val="110000"/>
              </a:lnSpc>
              <a:buNone/>
            </a:pPr>
            <a:r>
              <a:rPr lang="it-IT" dirty="0">
                <a:latin typeface="Century Schoolbook" panose="02040604050505020304" pitchFamily="18" charset="0"/>
              </a:rPr>
              <a:t>Con il Decreto n. 217/2017 pubblicato in G.U. del 12 gennaio 2018 ed entrato in vigore il 27, vengono introdotte importanti modifiche al Codice dell’Amministrazione Digitale (CAD) contenuto nel </a:t>
            </a:r>
            <a:r>
              <a:rPr lang="it-IT" b="1" dirty="0">
                <a:latin typeface="Century Schoolbook" panose="02040604050505020304" pitchFamily="18" charset="0"/>
              </a:rPr>
              <a:t>D.Lgs. n. 82/2005</a:t>
            </a:r>
            <a:r>
              <a:rPr lang="it-IT" dirty="0">
                <a:latin typeface="Century Schoolbook" panose="02040604050505020304" pitchFamily="18" charset="0"/>
              </a:rPr>
              <a:t>. L’intervento di valorizzazione del domicilio digitale passa attraverso il coinvolgimento della Pubblica Amministrazione, destinataria delle disposizioni contenute nel comma 1 quater dell’articolo </a:t>
            </a:r>
            <a:r>
              <a:rPr lang="it-IT" b="1" dirty="0">
                <a:latin typeface="Century Schoolbook" panose="02040604050505020304" pitchFamily="18" charset="0"/>
              </a:rPr>
              <a:t>6 “Utilizzo del domicilio digitale</a:t>
            </a:r>
            <a:r>
              <a:rPr lang="it-IT" dirty="0">
                <a:latin typeface="Century Schoolbook" panose="02040604050505020304" pitchFamily="18" charset="0"/>
              </a:rPr>
              <a:t>”.</a:t>
            </a:r>
          </a:p>
          <a:p>
            <a:pPr marL="0" indent="0" algn="just">
              <a:lnSpc>
                <a:spcPct val="110000"/>
              </a:lnSpc>
              <a:buNone/>
            </a:pPr>
            <a:r>
              <a:rPr lang="it-IT" dirty="0">
                <a:latin typeface="Century Schoolbook" panose="02040604050505020304" pitchFamily="18" charset="0"/>
              </a:rPr>
              <a:t>1-quater. I soggetti di cui all'articolo 2, comma 2, </a:t>
            </a:r>
            <a:r>
              <a:rPr lang="it-IT" b="1" dirty="0">
                <a:latin typeface="Century Schoolbook" panose="02040604050505020304" pitchFamily="18" charset="0"/>
              </a:rPr>
              <a:t>notificano direttamente presso i domicili digitali</a:t>
            </a:r>
            <a:r>
              <a:rPr lang="it-IT" dirty="0">
                <a:latin typeface="Century Schoolbook" panose="02040604050505020304" pitchFamily="18" charset="0"/>
              </a:rPr>
              <a:t> di cui all'articolo 3-bis i propri atti, compresi i verbali relativi alle sanzioni amministrative, gli atti impositivi di accertamento e di riscossione e </a:t>
            </a:r>
            <a:r>
              <a:rPr lang="it-IT" b="1" dirty="0">
                <a:latin typeface="Century Schoolbook" panose="02040604050505020304" pitchFamily="18" charset="0"/>
              </a:rPr>
              <a:t>le ingiunzioni di cui all'articolo 2 del Regio Decreto 14 aprile 1910, n. 639</a:t>
            </a:r>
            <a:r>
              <a:rPr lang="it-IT" dirty="0">
                <a:latin typeface="Century Schoolbook" panose="02040604050505020304" pitchFamily="18" charset="0"/>
              </a:rPr>
              <a:t>, fatte salve le specifiche disposizioni in ambito tributario. La conformità della copia informatica del documento notificato all'originale è attestata dal responsabile del procedimento in conformità a quanto disposto agli articoli 22 e 23-bis.</a:t>
            </a:r>
          </a:p>
          <a:p>
            <a:pPr marL="0" indent="0" algn="just">
              <a:lnSpc>
                <a:spcPct val="110000"/>
              </a:lnSpc>
              <a:buNone/>
            </a:pPr>
            <a:r>
              <a:rPr lang="it-IT" dirty="0">
                <a:latin typeface="Century Schoolbook" panose="02040604050505020304" pitchFamily="18" charset="0"/>
              </a:rPr>
              <a:t>L’obbligo è rivolto </a:t>
            </a:r>
            <a:r>
              <a:rPr lang="it-IT" b="1" dirty="0">
                <a:latin typeface="Century Schoolbook" panose="02040604050505020304" pitchFamily="18" charset="0"/>
              </a:rPr>
              <a:t>tutte le Pubbliche Amministrazioni, i gestori di pubblici servizi e le società a controllo pubblico </a:t>
            </a:r>
            <a:r>
              <a:rPr lang="it-IT" dirty="0">
                <a:latin typeface="Century Schoolbook" panose="02040604050505020304" pitchFamily="18" charset="0"/>
              </a:rPr>
              <a:t>che dovranno preoccuparsi di inserire nel procedimento di notifica di verbali relativi a sanzioni amministrative, accertamenti tributari e ingiunzioni fiscali, l’utilizzo dei domicili digitali previsti dall’articolo 3 bis.</a:t>
            </a:r>
          </a:p>
        </p:txBody>
      </p:sp>
      <p:sp>
        <p:nvSpPr>
          <p:cNvPr id="4" name="Segnaposto numero diapositiva 3">
            <a:extLst>
              <a:ext uri="{FF2B5EF4-FFF2-40B4-BE49-F238E27FC236}">
                <a16:creationId xmlns:a16="http://schemas.microsoft.com/office/drawing/2014/main" id="{E426FB79-B96A-459C-A290-E4F6A59B181B}"/>
              </a:ext>
            </a:extLst>
          </p:cNvPr>
          <p:cNvSpPr>
            <a:spLocks noGrp="1"/>
          </p:cNvSpPr>
          <p:nvPr>
            <p:ph type="sldNum" sz="quarter" idx="12"/>
          </p:nvPr>
        </p:nvSpPr>
        <p:spPr/>
        <p:txBody>
          <a:bodyPr/>
          <a:lstStyle/>
          <a:p>
            <a:fld id="{2C71CAC6-3087-4811-BEF3-519E0C9849BB}" type="slidenum">
              <a:rPr lang="it-IT" smtClean="0"/>
              <a:t>38</a:t>
            </a:fld>
            <a:endParaRPr lang="it-IT" dirty="0"/>
          </a:p>
        </p:txBody>
      </p:sp>
    </p:spTree>
    <p:extLst>
      <p:ext uri="{BB962C8B-B14F-4D97-AF65-F5344CB8AC3E}">
        <p14:creationId xmlns:p14="http://schemas.microsoft.com/office/powerpoint/2010/main" val="3159258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E7423F-C2C0-4590-8A28-438D8C332207}"/>
              </a:ext>
            </a:extLst>
          </p:cNvPr>
          <p:cNvSpPr>
            <a:spLocks noGrp="1"/>
          </p:cNvSpPr>
          <p:nvPr>
            <p:ph type="title"/>
          </p:nvPr>
        </p:nvSpPr>
        <p:spPr>
          <a:xfrm>
            <a:off x="1097280" y="286603"/>
            <a:ext cx="10039280" cy="1126173"/>
          </a:xfrm>
        </p:spPr>
        <p:txBody>
          <a:bodyPr>
            <a:normAutofit/>
          </a:bodyPr>
          <a:lstStyle/>
          <a:p>
            <a:pPr algn="ctr"/>
            <a:r>
              <a:rPr lang="it-IT" altLang="it-IT" sz="3600" b="1" dirty="0">
                <a:solidFill>
                  <a:srgbClr val="002060"/>
                </a:solidFill>
                <a:latin typeface="Century Schoolbook" panose="02040604050505020304" pitchFamily="18" charset="0"/>
              </a:rPr>
              <a:t>PEC (D.Lgs. n. 82/2005)</a:t>
            </a:r>
            <a:br>
              <a:rPr lang="it-IT" altLang="it-IT" sz="3600" dirty="0">
                <a:latin typeface="Century Schoolbook" panose="02040604050505020304" pitchFamily="18" charset="0"/>
              </a:rPr>
            </a:br>
            <a:r>
              <a:rPr lang="it-IT" altLang="it-IT" sz="2800" b="1" dirty="0">
                <a:solidFill>
                  <a:srgbClr val="002060"/>
                </a:solidFill>
                <a:latin typeface="Century Schoolbook" panose="02040604050505020304" pitchFamily="18" charset="0"/>
              </a:rPr>
              <a:t>Norma sulla notificazione (art. 2)</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00229939-B39D-4A39-B0C3-9968981F7CF4}"/>
              </a:ext>
            </a:extLst>
          </p:cNvPr>
          <p:cNvSpPr>
            <a:spLocks noGrp="1"/>
          </p:cNvSpPr>
          <p:nvPr>
            <p:ph idx="1"/>
          </p:nvPr>
        </p:nvSpPr>
        <p:spPr>
          <a:xfrm>
            <a:off x="1097280" y="2276872"/>
            <a:ext cx="10369152" cy="3600400"/>
          </a:xfrm>
        </p:spPr>
        <p:txBody>
          <a:bodyPr>
            <a:normAutofit fontScale="77500" lnSpcReduction="20000"/>
          </a:bodyPr>
          <a:lstStyle/>
          <a:p>
            <a:pPr marL="0" indent="0" algn="just">
              <a:lnSpc>
                <a:spcPct val="120000"/>
              </a:lnSpc>
              <a:buNone/>
            </a:pPr>
            <a:r>
              <a:rPr lang="it-IT" dirty="0">
                <a:latin typeface="Century Schoolbook" panose="02040604050505020304" pitchFamily="18" charset="0"/>
              </a:rPr>
              <a:t>1. Lo Stato, le regioni e le autonomie locali assicurano la disponibilità, la gestione, l'accesso, la trasmissione, la conservazione e la fruibilità dell'informazione in modalità digitale e si organizzano ed agiscono a tale fine utilizzando con le modalità più appropriate le tecnologie dell'informazione e della comunicazione.</a:t>
            </a:r>
          </a:p>
          <a:p>
            <a:pPr marL="0" indent="0" algn="just">
              <a:lnSpc>
                <a:spcPct val="120000"/>
              </a:lnSpc>
              <a:buNone/>
            </a:pPr>
            <a:br>
              <a:rPr lang="it-IT" dirty="0">
                <a:latin typeface="Century Schoolbook" panose="02040604050505020304" pitchFamily="18" charset="0"/>
              </a:rPr>
            </a:br>
            <a:r>
              <a:rPr lang="it-IT" dirty="0">
                <a:latin typeface="Century Schoolbook" panose="02040604050505020304" pitchFamily="18" charset="0"/>
              </a:rPr>
              <a:t>2. Le disposizioni del presente Codice si applicano:</a:t>
            </a:r>
          </a:p>
          <a:p>
            <a:pPr algn="just">
              <a:lnSpc>
                <a:spcPct val="120000"/>
              </a:lnSpc>
            </a:pPr>
            <a:r>
              <a:rPr lang="it-IT" dirty="0">
                <a:latin typeface="Century Schoolbook" panose="02040604050505020304" pitchFamily="18" charset="0"/>
              </a:rPr>
              <a:t>a) alle Pubbliche Amministrazioni di cui all’art. 1, co. 2, del </a:t>
            </a:r>
            <a:r>
              <a:rPr lang="it-IT" dirty="0" err="1">
                <a:latin typeface="Century Schoolbook" panose="02040604050505020304" pitchFamily="18" charset="0"/>
              </a:rPr>
              <a:t>D.Lgs.</a:t>
            </a:r>
            <a:r>
              <a:rPr lang="it-IT" dirty="0">
                <a:latin typeface="Century Schoolbook" panose="02040604050505020304" pitchFamily="18" charset="0"/>
              </a:rPr>
              <a:t> 30 marzo 2001, n. 165, nel rispetto del riparto di competenza di cui all’art. 117 della Costituzione, ivi comprese le partorita di sistema portuale, nonché alle autorità amministrative indipendenti di garanzia, vigilanza e regolazione;</a:t>
            </a:r>
            <a:br>
              <a:rPr lang="it-IT" dirty="0">
                <a:latin typeface="Century Schoolbook" panose="02040604050505020304" pitchFamily="18" charset="0"/>
              </a:rPr>
            </a:br>
            <a:r>
              <a:rPr lang="it-IT" dirty="0">
                <a:latin typeface="Century Schoolbook" panose="02040604050505020304" pitchFamily="18" charset="0"/>
              </a:rPr>
              <a:t>b) ai gestori di servizi pubblici, ivi comprese le società quotate, in relazione ai servizi di pubblico interesse;</a:t>
            </a:r>
          </a:p>
          <a:p>
            <a:pPr algn="just">
              <a:lnSpc>
                <a:spcPct val="120000"/>
              </a:lnSpc>
            </a:pPr>
            <a:r>
              <a:rPr lang="it-IT" dirty="0">
                <a:latin typeface="Century Schoolbook" panose="02040604050505020304" pitchFamily="18" charset="0"/>
              </a:rPr>
              <a:t>c) alle società a controllo pubblico, come definite nel </a:t>
            </a:r>
            <a:r>
              <a:rPr lang="it-IT" dirty="0" err="1">
                <a:latin typeface="Century Schoolbook" panose="02040604050505020304" pitchFamily="18" charset="0"/>
              </a:rPr>
              <a:t>D.Lgs.</a:t>
            </a:r>
            <a:r>
              <a:rPr lang="it-IT" dirty="0">
                <a:latin typeface="Century Schoolbook" panose="02040604050505020304" pitchFamily="18" charset="0"/>
              </a:rPr>
              <a:t> 19 agosto 2016, n. 175, escluse le società quotate di cui all’art. 2, co. 1, lettera p), del medesimo Decreto che non rientrino nella categoria di cui alla lettera b).</a:t>
            </a:r>
          </a:p>
        </p:txBody>
      </p:sp>
      <p:sp>
        <p:nvSpPr>
          <p:cNvPr id="4" name="Segnaposto numero diapositiva 3">
            <a:extLst>
              <a:ext uri="{FF2B5EF4-FFF2-40B4-BE49-F238E27FC236}">
                <a16:creationId xmlns:a16="http://schemas.microsoft.com/office/drawing/2014/main" id="{51168A75-6AEE-4536-9777-C0EFE7A674C6}"/>
              </a:ext>
            </a:extLst>
          </p:cNvPr>
          <p:cNvSpPr>
            <a:spLocks noGrp="1"/>
          </p:cNvSpPr>
          <p:nvPr>
            <p:ph type="sldNum" sz="quarter" idx="12"/>
          </p:nvPr>
        </p:nvSpPr>
        <p:spPr/>
        <p:txBody>
          <a:bodyPr/>
          <a:lstStyle/>
          <a:p>
            <a:fld id="{2C71CAC6-3087-4811-BEF3-519E0C9849BB}" type="slidenum">
              <a:rPr lang="it-IT" smtClean="0"/>
              <a:t>39</a:t>
            </a:fld>
            <a:endParaRPr lang="it-IT" dirty="0"/>
          </a:p>
        </p:txBody>
      </p:sp>
    </p:spTree>
    <p:extLst>
      <p:ext uri="{BB962C8B-B14F-4D97-AF65-F5344CB8AC3E}">
        <p14:creationId xmlns:p14="http://schemas.microsoft.com/office/powerpoint/2010/main" val="297505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EC5B0D-67B8-4EDC-8E7B-656C1F69CE94}"/>
              </a:ext>
            </a:extLst>
          </p:cNvPr>
          <p:cNvSpPr>
            <a:spLocks noGrp="1"/>
          </p:cNvSpPr>
          <p:nvPr>
            <p:ph type="title"/>
          </p:nvPr>
        </p:nvSpPr>
        <p:spPr>
          <a:xfrm>
            <a:off x="1038399" y="286603"/>
            <a:ext cx="10098162" cy="982157"/>
          </a:xfrm>
        </p:spPr>
        <p:txBody>
          <a:bodyPr>
            <a:normAutofit/>
          </a:bodyPr>
          <a:lstStyle/>
          <a:p>
            <a:pPr algn="ctr"/>
            <a:r>
              <a:rPr lang="it-IT" sz="3600" b="1" dirty="0">
                <a:solidFill>
                  <a:srgbClr val="002060"/>
                </a:solidFill>
                <a:latin typeface="Century Schoolbook" panose="02040604050505020304" pitchFamily="18" charset="0"/>
              </a:rPr>
              <a:t>L’accertamento: regole generali</a:t>
            </a:r>
            <a:endParaRPr lang="it-IT" sz="3600" dirty="0">
              <a:latin typeface="Century" panose="02040604050505020304" pitchFamily="18" charset="0"/>
            </a:endParaRPr>
          </a:p>
        </p:txBody>
      </p:sp>
      <p:graphicFrame>
        <p:nvGraphicFramePr>
          <p:cNvPr id="5" name="Segnaposto contenuto 4">
            <a:extLst>
              <a:ext uri="{FF2B5EF4-FFF2-40B4-BE49-F238E27FC236}">
                <a16:creationId xmlns:a16="http://schemas.microsoft.com/office/drawing/2014/main" id="{14322A7E-4A26-4F10-B1C1-6B91A5458D6F}"/>
              </a:ext>
            </a:extLst>
          </p:cNvPr>
          <p:cNvGraphicFramePr>
            <a:graphicFrameLocks noGrp="1"/>
          </p:cNvGraphicFramePr>
          <p:nvPr>
            <p:ph idx="1"/>
            <p:extLst>
              <p:ext uri="{D42A27DB-BD31-4B8C-83A1-F6EECF244321}">
                <p14:modId xmlns:p14="http://schemas.microsoft.com/office/powerpoint/2010/main" val="4111309380"/>
              </p:ext>
            </p:extLst>
          </p:nvPr>
        </p:nvGraphicFramePr>
        <p:xfrm>
          <a:off x="1097280" y="1844824"/>
          <a:ext cx="10327312" cy="4190492"/>
        </p:xfrm>
        <a:graphic>
          <a:graphicData uri="http://schemas.openxmlformats.org/drawingml/2006/table">
            <a:tbl>
              <a:tblPr firstRow="1" bandRow="1">
                <a:tableStyleId>{5C22544A-7EE6-4342-B048-85BDC9FD1C3A}</a:tableStyleId>
              </a:tblPr>
              <a:tblGrid>
                <a:gridCol w="5287069">
                  <a:extLst>
                    <a:ext uri="{9D8B030D-6E8A-4147-A177-3AD203B41FA5}">
                      <a16:colId xmlns:a16="http://schemas.microsoft.com/office/drawing/2014/main" val="703394009"/>
                    </a:ext>
                  </a:extLst>
                </a:gridCol>
                <a:gridCol w="5040243">
                  <a:extLst>
                    <a:ext uri="{9D8B030D-6E8A-4147-A177-3AD203B41FA5}">
                      <a16:colId xmlns:a16="http://schemas.microsoft.com/office/drawing/2014/main" val="4265194144"/>
                    </a:ext>
                  </a:extLst>
                </a:gridCol>
              </a:tblGrid>
              <a:tr h="370840">
                <a:tc>
                  <a:txBody>
                    <a:bodyPr/>
                    <a:lstStyle/>
                    <a:p>
                      <a:pPr marL="0" indent="0" algn="l">
                        <a:lnSpc>
                          <a:spcPct val="150000"/>
                        </a:lnSpc>
                        <a:spcAft>
                          <a:spcPts val="0"/>
                        </a:spcAft>
                        <a:buFont typeface="Arial" panose="020B0604020202020204" pitchFamily="34" charset="0"/>
                        <a:buNone/>
                        <a:defRPr/>
                      </a:pPr>
                      <a:r>
                        <a:rPr lang="it-IT" sz="1800" dirty="0">
                          <a:latin typeface="Century" panose="02040604050505020304" pitchFamily="18" charset="0"/>
                        </a:rPr>
                        <a:t>- comma 161: l’ attività di accertamento</a:t>
                      </a:r>
                    </a:p>
                    <a:p>
                      <a:pPr algn="l">
                        <a:lnSpc>
                          <a:spcPct val="150000"/>
                        </a:lnSpc>
                        <a:spcAft>
                          <a:spcPts val="0"/>
                        </a:spcAft>
                        <a:buNone/>
                        <a:defRPr/>
                      </a:pPr>
                      <a:r>
                        <a:rPr lang="it-IT" sz="1800" dirty="0">
                          <a:latin typeface="Century" panose="02040604050505020304" pitchFamily="18" charset="0"/>
                        </a:rPr>
                        <a:t>- comma 162: la motivazione degli accertamenti </a:t>
                      </a:r>
                    </a:p>
                    <a:p>
                      <a:pPr algn="l">
                        <a:lnSpc>
                          <a:spcPct val="150000"/>
                        </a:lnSpc>
                        <a:spcAft>
                          <a:spcPts val="0"/>
                        </a:spcAft>
                        <a:buNone/>
                        <a:defRPr/>
                      </a:pPr>
                      <a:r>
                        <a:rPr lang="it-IT" sz="1800" dirty="0">
                          <a:latin typeface="Century" panose="02040604050505020304" pitchFamily="18" charset="0"/>
                        </a:rPr>
                        <a:t>- comma 163: decadenza riscossione coattiva </a:t>
                      </a:r>
                    </a:p>
                    <a:p>
                      <a:pPr algn="l">
                        <a:lnSpc>
                          <a:spcPct val="150000"/>
                        </a:lnSpc>
                        <a:spcAft>
                          <a:spcPts val="0"/>
                        </a:spcAft>
                        <a:buNone/>
                        <a:defRPr/>
                      </a:pPr>
                      <a:r>
                        <a:rPr lang="it-IT" sz="1800" dirty="0">
                          <a:latin typeface="Century" panose="02040604050505020304" pitchFamily="18" charset="0"/>
                        </a:rPr>
                        <a:t>- comma 164: termini per i rimborsi</a:t>
                      </a:r>
                    </a:p>
                    <a:p>
                      <a:pPr algn="l">
                        <a:lnSpc>
                          <a:spcPct val="150000"/>
                        </a:lnSpc>
                        <a:spcAft>
                          <a:spcPts val="0"/>
                        </a:spcAft>
                        <a:buNone/>
                        <a:defRPr/>
                      </a:pPr>
                      <a:r>
                        <a:rPr lang="it-IT" sz="1800" dirty="0">
                          <a:latin typeface="Century" panose="02040604050505020304" pitchFamily="18" charset="0"/>
                        </a:rPr>
                        <a:t>- comma 165: misura interessi</a:t>
                      </a:r>
                    </a:p>
                    <a:p>
                      <a:pPr>
                        <a:lnSpc>
                          <a:spcPct val="150000"/>
                        </a:lnSpc>
                      </a:pPr>
                      <a:endParaRPr lang="it-IT" dirty="0">
                        <a:latin typeface="Century" panose="02040604050505020304" pitchFamily="18" charset="0"/>
                      </a:endParaRPr>
                    </a:p>
                  </a:txBody>
                  <a:tcPr/>
                </a:tc>
                <a:tc>
                  <a:txBody>
                    <a:bodyPr/>
                    <a:lstStyle/>
                    <a:p>
                      <a:pPr>
                        <a:lnSpc>
                          <a:spcPct val="150000"/>
                        </a:lnSpc>
                        <a:spcAft>
                          <a:spcPts val="0"/>
                        </a:spcAft>
                        <a:buNone/>
                        <a:defRPr/>
                      </a:pPr>
                      <a:r>
                        <a:rPr lang="it-IT" sz="1800" dirty="0">
                          <a:latin typeface="Century" panose="02040604050505020304" pitchFamily="18" charset="0"/>
                        </a:rPr>
                        <a:t>- comma 166: arrotondamento euro</a:t>
                      </a:r>
                    </a:p>
                    <a:p>
                      <a:pPr>
                        <a:lnSpc>
                          <a:spcPct val="150000"/>
                        </a:lnSpc>
                        <a:spcAft>
                          <a:spcPts val="0"/>
                        </a:spcAft>
                        <a:buNone/>
                        <a:defRPr/>
                      </a:pPr>
                      <a:r>
                        <a:rPr lang="it-IT" sz="1800" dirty="0">
                          <a:latin typeface="Century" panose="02040604050505020304" pitchFamily="18" charset="0"/>
                        </a:rPr>
                        <a:t>- comma 167: compensazione</a:t>
                      </a:r>
                    </a:p>
                    <a:p>
                      <a:pPr marL="92075" indent="-92075">
                        <a:lnSpc>
                          <a:spcPct val="150000"/>
                        </a:lnSpc>
                        <a:spcAft>
                          <a:spcPts val="0"/>
                        </a:spcAft>
                        <a:buNone/>
                        <a:defRPr/>
                      </a:pPr>
                      <a:r>
                        <a:rPr lang="it-IT" sz="1800" dirty="0">
                          <a:latin typeface="Century" panose="02040604050505020304" pitchFamily="18" charset="0"/>
                        </a:rPr>
                        <a:t>- comma 168:  importo minimo per accertamento e rimborso </a:t>
                      </a:r>
                    </a:p>
                    <a:p>
                      <a:pPr marL="269875" indent="-269875">
                        <a:lnSpc>
                          <a:spcPct val="150000"/>
                        </a:lnSpc>
                        <a:spcAft>
                          <a:spcPts val="0"/>
                        </a:spcAft>
                        <a:buNone/>
                        <a:defRPr/>
                      </a:pPr>
                      <a:r>
                        <a:rPr lang="it-IT" sz="1800" dirty="0">
                          <a:latin typeface="Century" panose="02040604050505020304" pitchFamily="18" charset="0"/>
                        </a:rPr>
                        <a:t>- comma 169: approvazione tariffe e aliquote</a:t>
                      </a:r>
                    </a:p>
                    <a:p>
                      <a:pPr>
                        <a:lnSpc>
                          <a:spcPct val="150000"/>
                        </a:lnSpc>
                        <a:spcAft>
                          <a:spcPts val="0"/>
                        </a:spcAft>
                        <a:buNone/>
                        <a:defRPr/>
                      </a:pPr>
                      <a:r>
                        <a:rPr lang="it-IT" sz="1800" b="1" i="1" dirty="0">
                          <a:latin typeface="Century" panose="02040604050505020304" pitchFamily="18" charset="0"/>
                        </a:rPr>
                        <a:t>     </a:t>
                      </a:r>
                    </a:p>
                    <a:p>
                      <a:pPr>
                        <a:lnSpc>
                          <a:spcPct val="150000"/>
                        </a:lnSpc>
                      </a:pPr>
                      <a:endParaRPr lang="it-IT" dirty="0">
                        <a:latin typeface="Century" panose="02040604050505020304" pitchFamily="18" charset="0"/>
                      </a:endParaRPr>
                    </a:p>
                  </a:txBody>
                  <a:tcPr/>
                </a:tc>
                <a:extLst>
                  <a:ext uri="{0D108BD9-81ED-4DB2-BD59-A6C34878D82A}">
                    <a16:rowId xmlns:a16="http://schemas.microsoft.com/office/drawing/2014/main" val="3524582240"/>
                  </a:ext>
                </a:extLst>
              </a:tr>
              <a:tr h="370840">
                <a:tc gridSpan="2">
                  <a:txBody>
                    <a:bodyPr/>
                    <a:lstStyle/>
                    <a:p>
                      <a:pPr algn="just">
                        <a:lnSpc>
                          <a:spcPct val="150000"/>
                        </a:lnSpc>
                      </a:pPr>
                      <a:r>
                        <a:rPr lang="it-IT" sz="1800" b="1" i="1" dirty="0">
                          <a:latin typeface="Century" panose="02040604050505020304" pitchFamily="18" charset="0"/>
                          <a:cs typeface="Times New Roman"/>
                        </a:rPr>
                        <a:t>►</a:t>
                      </a:r>
                      <a:r>
                        <a:rPr lang="it-IT" sz="1800" b="1" i="0" dirty="0">
                          <a:latin typeface="Century" panose="02040604050505020304" pitchFamily="18" charset="0"/>
                        </a:rPr>
                        <a:t>LEGGE 147/2013, ART. 1, COMMA 701</a:t>
                      </a:r>
                      <a:r>
                        <a:rPr lang="it-IT" sz="1800" i="1" dirty="0">
                          <a:latin typeface="Century" panose="02040604050505020304" pitchFamily="18" charset="0"/>
                        </a:rPr>
                        <a:t>.  Per  tutto  quanto  non  previsto  dalle   disposizioni   dei precedenti commi concernenti la </a:t>
                      </a:r>
                      <a:r>
                        <a:rPr lang="it-IT" sz="1800" b="1" i="1" dirty="0">
                          <a:latin typeface="Century" panose="02040604050505020304" pitchFamily="18" charset="0"/>
                        </a:rPr>
                        <a:t>IUC</a:t>
                      </a:r>
                      <a:r>
                        <a:rPr lang="it-IT" sz="1800" i="1" dirty="0">
                          <a:latin typeface="Century" panose="02040604050505020304" pitchFamily="18" charset="0"/>
                        </a:rPr>
                        <a:t>, si applicano le disposizioni  di cui all'articolo 1, commi da 161 a 170, della Legge 27 dicembre 2006, n. 296. </a:t>
                      </a:r>
                      <a:endParaRPr lang="it-IT" dirty="0">
                        <a:latin typeface="Century" panose="02040604050505020304" pitchFamily="18" charset="0"/>
                      </a:endParaRPr>
                    </a:p>
                  </a:txBody>
                  <a:tcPr/>
                </a:tc>
                <a:tc hMerge="1">
                  <a:txBody>
                    <a:bodyPr/>
                    <a:lstStyle/>
                    <a:p>
                      <a:endParaRPr lang="it-IT" dirty="0"/>
                    </a:p>
                  </a:txBody>
                  <a:tcPr/>
                </a:tc>
                <a:extLst>
                  <a:ext uri="{0D108BD9-81ED-4DB2-BD59-A6C34878D82A}">
                    <a16:rowId xmlns:a16="http://schemas.microsoft.com/office/drawing/2014/main" val="376938357"/>
                  </a:ext>
                </a:extLst>
              </a:tr>
            </a:tbl>
          </a:graphicData>
        </a:graphic>
      </p:graphicFrame>
      <p:sp>
        <p:nvSpPr>
          <p:cNvPr id="4" name="Segnaposto numero diapositiva 3">
            <a:extLst>
              <a:ext uri="{FF2B5EF4-FFF2-40B4-BE49-F238E27FC236}">
                <a16:creationId xmlns:a16="http://schemas.microsoft.com/office/drawing/2014/main" id="{FEDCF9D3-2587-4A99-94C1-5BF6F24F51D8}"/>
              </a:ext>
            </a:extLst>
          </p:cNvPr>
          <p:cNvSpPr>
            <a:spLocks noGrp="1"/>
          </p:cNvSpPr>
          <p:nvPr>
            <p:ph type="sldNum" sz="quarter" idx="12"/>
          </p:nvPr>
        </p:nvSpPr>
        <p:spPr/>
        <p:txBody>
          <a:bodyPr/>
          <a:lstStyle/>
          <a:p>
            <a:fld id="{19798D28-E91C-416C-BE1D-99D2D5871919}" type="slidenum">
              <a:rPr lang="it-IT" smtClean="0"/>
              <a:t>4</a:t>
            </a:fld>
            <a:endParaRPr lang="it-IT" dirty="0"/>
          </a:p>
        </p:txBody>
      </p:sp>
    </p:spTree>
    <p:extLst>
      <p:ext uri="{BB962C8B-B14F-4D97-AF65-F5344CB8AC3E}">
        <p14:creationId xmlns:p14="http://schemas.microsoft.com/office/powerpoint/2010/main" val="3471323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6D51F1-AAE9-47C7-A2BE-FBBA9B6C7E9B}"/>
              </a:ext>
            </a:extLst>
          </p:cNvPr>
          <p:cNvSpPr>
            <a:spLocks noGrp="1"/>
          </p:cNvSpPr>
          <p:nvPr>
            <p:ph type="title"/>
          </p:nvPr>
        </p:nvSpPr>
        <p:spPr>
          <a:xfrm>
            <a:off x="1097280" y="286603"/>
            <a:ext cx="10039280" cy="1126173"/>
          </a:xfrm>
        </p:spPr>
        <p:txBody>
          <a:bodyPr>
            <a:normAutofit/>
          </a:bodyPr>
          <a:lstStyle/>
          <a:p>
            <a:pPr algn="ctr"/>
            <a:r>
              <a:rPr lang="it-IT" altLang="it-IT" sz="3600" b="1" dirty="0">
                <a:solidFill>
                  <a:srgbClr val="002060"/>
                </a:solidFill>
                <a:latin typeface="Century Schoolbook" panose="02040604050505020304" pitchFamily="18" charset="0"/>
              </a:rPr>
              <a:t>PEC (D.Lgs n. 82/2005)</a:t>
            </a:r>
            <a:br>
              <a:rPr lang="it-IT" altLang="it-IT" sz="3600" dirty="0">
                <a:latin typeface="Century Schoolbook" panose="02040604050505020304" pitchFamily="18" charset="0"/>
              </a:rPr>
            </a:br>
            <a:r>
              <a:rPr lang="it-IT" altLang="it-IT" sz="2800" b="1" dirty="0">
                <a:solidFill>
                  <a:srgbClr val="002060"/>
                </a:solidFill>
                <a:latin typeface="Century Schoolbook" panose="02040604050505020304" pitchFamily="18" charset="0"/>
              </a:rPr>
              <a:t>Domicilio digitale</a:t>
            </a:r>
            <a:endParaRPr lang="it-IT" sz="3200" b="1" dirty="0">
              <a:solidFill>
                <a:srgbClr val="002060"/>
              </a:solidFill>
            </a:endParaRPr>
          </a:p>
        </p:txBody>
      </p:sp>
      <p:sp>
        <p:nvSpPr>
          <p:cNvPr id="3" name="Segnaposto contenuto 2">
            <a:extLst>
              <a:ext uri="{FF2B5EF4-FFF2-40B4-BE49-F238E27FC236}">
                <a16:creationId xmlns:a16="http://schemas.microsoft.com/office/drawing/2014/main" id="{721EAE25-B9E2-4E82-8D01-17982D18E383}"/>
              </a:ext>
            </a:extLst>
          </p:cNvPr>
          <p:cNvSpPr>
            <a:spLocks noGrp="1"/>
          </p:cNvSpPr>
          <p:nvPr>
            <p:ph idx="1"/>
          </p:nvPr>
        </p:nvSpPr>
        <p:spPr>
          <a:xfrm>
            <a:off x="1019436" y="2132856"/>
            <a:ext cx="10153128" cy="4023360"/>
          </a:xfrm>
        </p:spPr>
        <p:txBody>
          <a:bodyPr>
            <a:normAutofit fontScale="92500" lnSpcReduction="20000"/>
          </a:bodyPr>
          <a:lstStyle/>
          <a:p>
            <a:pPr lvl="0" algn="just">
              <a:lnSpc>
                <a:spcPct val="110000"/>
              </a:lnSpc>
              <a:buFont typeface="Wingdings" panose="05000000000000000000" pitchFamily="2" charset="2"/>
              <a:buChar char="Ø"/>
            </a:pPr>
            <a:r>
              <a:rPr lang="it-IT" dirty="0">
                <a:latin typeface="Century Schoolbook" panose="02040604050505020304" pitchFamily="18" charset="0"/>
              </a:rPr>
              <a:t>  Articolo 6-bis: INIPEC imprese e professionisti</a:t>
            </a:r>
          </a:p>
          <a:p>
            <a:pPr lvl="0" algn="just">
              <a:lnSpc>
                <a:spcPct val="110000"/>
              </a:lnSpc>
              <a:buFont typeface="Wingdings" panose="05000000000000000000" pitchFamily="2" charset="2"/>
              <a:buChar char="Ø"/>
            </a:pPr>
            <a:r>
              <a:rPr lang="it-IT" dirty="0">
                <a:latin typeface="Century Schoolbook" panose="02040604050505020304" pitchFamily="18" charset="0"/>
              </a:rPr>
              <a:t>  Articolo 6-ter: Indice degli indirizzi della Pubblica Amministrazione e dei gestori di pubblici servizi Indicepa.gov.it</a:t>
            </a:r>
          </a:p>
          <a:p>
            <a:pPr algn="just">
              <a:lnSpc>
                <a:spcPct val="110000"/>
              </a:lnSpc>
              <a:buFont typeface="Wingdings" panose="05000000000000000000" pitchFamily="2" charset="2"/>
              <a:buChar char="Ø"/>
            </a:pPr>
            <a:r>
              <a:rPr lang="it-IT" dirty="0">
                <a:latin typeface="Century Schoolbook" panose="02040604050505020304" pitchFamily="18" charset="0"/>
              </a:rPr>
              <a:t>  Articolo 6-quater: pubblico elenco dei domicili digitali delle persone fisiche e degli altri enti di diritto privato non tenuti all'iscrizione in albi professionali o nel Registro delle imprese </a:t>
            </a:r>
          </a:p>
          <a:p>
            <a:pPr algn="just">
              <a:lnSpc>
                <a:spcPct val="110000"/>
              </a:lnSpc>
              <a:buFont typeface="Wingdings" panose="05000000000000000000" pitchFamily="2" charset="2"/>
              <a:buChar char="Ø"/>
            </a:pPr>
            <a:r>
              <a:rPr lang="it-IT" dirty="0">
                <a:latin typeface="Century Schoolbook" panose="02040604050505020304" pitchFamily="18" charset="0"/>
              </a:rPr>
              <a:t> quello eletto come domicilio speciale per determinati atti o affari</a:t>
            </a:r>
          </a:p>
          <a:p>
            <a:pPr marL="0" indent="0" algn="just">
              <a:lnSpc>
                <a:spcPct val="110000"/>
              </a:lnSpc>
              <a:buNone/>
            </a:pPr>
            <a:r>
              <a:rPr lang="it-IT" dirty="0">
                <a:latin typeface="Century Schoolbook" panose="02040604050505020304" pitchFamily="18" charset="0"/>
              </a:rPr>
              <a:t>Per le ingiunzioni fiscali ci si attendeva una norma più dettagliata e strutturata quanto meno sulla falsariga dell’articolo 60 del DPR n. 600/1973, che disciplina gli intoppi propri dell’uso della PEC. La scelta del legislatore è invece di prima battuta e avvalora solo le PEC andate a buon fine, riportando il procedimento, in caso negativo, alle regole della carta. </a:t>
            </a:r>
          </a:p>
          <a:p>
            <a:endParaRPr lang="it-IT" dirty="0"/>
          </a:p>
        </p:txBody>
      </p:sp>
      <p:sp>
        <p:nvSpPr>
          <p:cNvPr id="4" name="Segnaposto numero diapositiva 3">
            <a:extLst>
              <a:ext uri="{FF2B5EF4-FFF2-40B4-BE49-F238E27FC236}">
                <a16:creationId xmlns:a16="http://schemas.microsoft.com/office/drawing/2014/main" id="{4FBA6D2C-072F-4B3D-80BD-03271F384D5D}"/>
              </a:ext>
            </a:extLst>
          </p:cNvPr>
          <p:cNvSpPr>
            <a:spLocks noGrp="1"/>
          </p:cNvSpPr>
          <p:nvPr>
            <p:ph type="sldNum" sz="quarter" idx="12"/>
          </p:nvPr>
        </p:nvSpPr>
        <p:spPr/>
        <p:txBody>
          <a:bodyPr/>
          <a:lstStyle/>
          <a:p>
            <a:fld id="{2C71CAC6-3087-4811-BEF3-519E0C9849BB}" type="slidenum">
              <a:rPr lang="it-IT" smtClean="0"/>
              <a:t>40</a:t>
            </a:fld>
            <a:endParaRPr lang="it-IT" dirty="0"/>
          </a:p>
        </p:txBody>
      </p:sp>
    </p:spTree>
    <p:extLst>
      <p:ext uri="{BB962C8B-B14F-4D97-AF65-F5344CB8AC3E}">
        <p14:creationId xmlns:p14="http://schemas.microsoft.com/office/powerpoint/2010/main" val="27492030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8CEBA8-1692-44B4-896E-6DCB081BA014}"/>
              </a:ext>
            </a:extLst>
          </p:cNvPr>
          <p:cNvSpPr>
            <a:spLocks noGrp="1"/>
          </p:cNvSpPr>
          <p:nvPr>
            <p:ph type="title"/>
          </p:nvPr>
        </p:nvSpPr>
        <p:spPr>
          <a:xfrm>
            <a:off x="1097280" y="286603"/>
            <a:ext cx="10039280" cy="1126173"/>
          </a:xfrm>
        </p:spPr>
        <p:txBody>
          <a:bodyPr>
            <a:normAutofit/>
          </a:bodyPr>
          <a:lstStyle/>
          <a:p>
            <a:pPr algn="ctr"/>
            <a:r>
              <a:rPr lang="it-IT" sz="3600" b="1" dirty="0">
                <a:solidFill>
                  <a:srgbClr val="002060"/>
                </a:solidFill>
                <a:latin typeface="Century Schoolbook" panose="02040604050505020304" pitchFamily="18" charset="0"/>
              </a:rPr>
              <a:t>Circolare Ministero Interno 20/02/2018</a:t>
            </a:r>
            <a:br>
              <a:rPr lang="it-IT" sz="36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per le sanzioni amministrative</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18205C27-7249-431F-B2E7-CF64426BF2A9}"/>
              </a:ext>
            </a:extLst>
          </p:cNvPr>
          <p:cNvSpPr>
            <a:spLocks noGrp="1"/>
          </p:cNvSpPr>
          <p:nvPr>
            <p:ph idx="1"/>
          </p:nvPr>
        </p:nvSpPr>
        <p:spPr>
          <a:xfrm>
            <a:off x="1154083" y="2060848"/>
            <a:ext cx="10058400" cy="4023360"/>
          </a:xfrm>
        </p:spPr>
        <p:txBody>
          <a:bodyPr>
            <a:normAutofit fontScale="85000" lnSpcReduction="10000"/>
          </a:bodyPr>
          <a:lstStyle/>
          <a:p>
            <a:pPr marL="0" indent="0" algn="just">
              <a:lnSpc>
                <a:spcPct val="150000"/>
              </a:lnSpc>
              <a:buNone/>
            </a:pPr>
            <a:r>
              <a:rPr lang="it-IT" dirty="0">
                <a:latin typeface="Century Schoolbook" panose="02040604050505020304" pitchFamily="18" charset="0"/>
              </a:rPr>
              <a:t>Alcuni spunti dalla Circolare del Ministero dell’Interno del 20 febbraio 2018 scritta per le sanzioni amministrative:</a:t>
            </a:r>
          </a:p>
          <a:p>
            <a:pPr marL="0" indent="0" algn="just">
              <a:lnSpc>
                <a:spcPct val="150000"/>
              </a:lnSpc>
              <a:buNone/>
            </a:pPr>
            <a:r>
              <a:rPr lang="it-IT" b="1" dirty="0">
                <a:latin typeface="Century Schoolbook" panose="02040604050505020304" pitchFamily="18" charset="0"/>
              </a:rPr>
              <a:t>Il CAD pur sancendo obbligo di notifica a mezzo pec non fa cenno circa l’efficacia di una notifica tramite posta ordinaria o messi, senza prima aver esperito il tentativo con la PEC. La notifica nei modi ordinari è comunque idonea a produrre gli effetti di legge.</a:t>
            </a:r>
          </a:p>
          <a:p>
            <a:pPr marL="0" indent="0" algn="just">
              <a:lnSpc>
                <a:spcPct val="150000"/>
              </a:lnSpc>
              <a:buNone/>
            </a:pPr>
            <a:r>
              <a:rPr lang="it-IT" dirty="0">
                <a:latin typeface="Century Schoolbook" panose="02040604050505020304" pitchFamily="18" charset="0"/>
              </a:rPr>
              <a:t>Il destinatario conserva la facoltà di chiedere la restituzione delle spese di notifica se prova di essere titolare di un valido indirizzo PEC e di averlo inserito in uno degli elenchi ufficiali.</a:t>
            </a:r>
          </a:p>
          <a:p>
            <a:pPr marL="0" indent="0" algn="just">
              <a:lnSpc>
                <a:spcPct val="150000"/>
              </a:lnSpc>
              <a:buNone/>
            </a:pPr>
            <a:r>
              <a:rPr lang="it-IT" dirty="0">
                <a:latin typeface="Century Schoolbook" panose="02040604050505020304" pitchFamily="18" charset="0"/>
              </a:rPr>
              <a:t>Il Decreto riporta delle indicazioni importanti in merito agli allegati del messaggio di posta elettronica certificata che è utile considerare anche per la notifica di accertamenti e ingiunzioni. </a:t>
            </a:r>
          </a:p>
          <a:p>
            <a:endParaRPr lang="it-IT" dirty="0"/>
          </a:p>
        </p:txBody>
      </p:sp>
      <p:sp>
        <p:nvSpPr>
          <p:cNvPr id="4" name="Segnaposto numero diapositiva 3">
            <a:extLst>
              <a:ext uri="{FF2B5EF4-FFF2-40B4-BE49-F238E27FC236}">
                <a16:creationId xmlns:a16="http://schemas.microsoft.com/office/drawing/2014/main" id="{6536778B-12AA-4B0D-B044-D73A99889EDB}"/>
              </a:ext>
            </a:extLst>
          </p:cNvPr>
          <p:cNvSpPr>
            <a:spLocks noGrp="1"/>
          </p:cNvSpPr>
          <p:nvPr>
            <p:ph type="sldNum" sz="quarter" idx="12"/>
          </p:nvPr>
        </p:nvSpPr>
        <p:spPr/>
        <p:txBody>
          <a:bodyPr/>
          <a:lstStyle/>
          <a:p>
            <a:fld id="{2C71CAC6-3087-4811-BEF3-519E0C9849BB}" type="slidenum">
              <a:rPr lang="it-IT" smtClean="0"/>
              <a:t>41</a:t>
            </a:fld>
            <a:endParaRPr lang="it-IT" dirty="0"/>
          </a:p>
        </p:txBody>
      </p:sp>
    </p:spTree>
    <p:extLst>
      <p:ext uri="{BB962C8B-B14F-4D97-AF65-F5344CB8AC3E}">
        <p14:creationId xmlns:p14="http://schemas.microsoft.com/office/powerpoint/2010/main" val="349779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EEA3C747-FCF6-45F8-BA30-84A51B5821BA}"/>
              </a:ext>
            </a:extLst>
          </p:cNvPr>
          <p:cNvSpPr>
            <a:spLocks noGrp="1"/>
          </p:cNvSpPr>
          <p:nvPr>
            <p:ph type="sldNum" sz="quarter" idx="12"/>
          </p:nvPr>
        </p:nvSpPr>
        <p:spPr/>
        <p:txBody>
          <a:bodyPr/>
          <a:lstStyle/>
          <a:p>
            <a:fld id="{2C71CAC6-3087-4811-BEF3-519E0C9849BB}" type="slidenum">
              <a:rPr lang="it-IT" smtClean="0"/>
              <a:t>42</a:t>
            </a:fld>
            <a:endParaRPr lang="it-IT" dirty="0"/>
          </a:p>
        </p:txBody>
      </p:sp>
      <p:sp>
        <p:nvSpPr>
          <p:cNvPr id="3" name="Segnaposto contenuto 2">
            <a:extLst>
              <a:ext uri="{FF2B5EF4-FFF2-40B4-BE49-F238E27FC236}">
                <a16:creationId xmlns:a16="http://schemas.microsoft.com/office/drawing/2014/main" id="{B8F8420C-B940-4947-8BFB-EE2899D6C27B}"/>
              </a:ext>
            </a:extLst>
          </p:cNvPr>
          <p:cNvSpPr>
            <a:spLocks noGrp="1"/>
          </p:cNvSpPr>
          <p:nvPr>
            <p:ph idx="4294967295"/>
          </p:nvPr>
        </p:nvSpPr>
        <p:spPr>
          <a:xfrm>
            <a:off x="1822450" y="765175"/>
            <a:ext cx="10369550" cy="5543550"/>
          </a:xfrm>
        </p:spPr>
        <p:txBody>
          <a:bodyPr>
            <a:normAutofit fontScale="92500" lnSpcReduction="20000"/>
          </a:bodyPr>
          <a:lstStyle/>
          <a:p>
            <a:pPr marL="0" indent="0" algn="just">
              <a:buNone/>
            </a:pPr>
            <a:r>
              <a:rPr lang="it-IT" b="1" dirty="0">
                <a:latin typeface="Century Schoolbook" panose="02040604050505020304" pitchFamily="18" charset="0"/>
              </a:rPr>
              <a:t>In caso di atto digitale via PEC: </a:t>
            </a:r>
          </a:p>
          <a:p>
            <a:pPr marL="457200" indent="-457200" algn="just">
              <a:buFont typeface="+mj-lt"/>
              <a:buAutoNum type="alphaLcPeriod"/>
            </a:pPr>
            <a:r>
              <a:rPr lang="it-IT" dirty="0">
                <a:latin typeface="Century Schoolbook" panose="02040604050505020304" pitchFamily="18" charset="0"/>
              </a:rPr>
              <a:t>firma digitale del provvedimento</a:t>
            </a:r>
          </a:p>
          <a:p>
            <a:pPr marL="457200" indent="-457200" algn="just">
              <a:buFont typeface="+mj-lt"/>
              <a:buAutoNum type="alphaLcPeriod"/>
            </a:pPr>
            <a:r>
              <a:rPr lang="it-IT" dirty="0">
                <a:latin typeface="Century Schoolbook" panose="02040604050505020304" pitchFamily="18" charset="0"/>
              </a:rPr>
              <a:t>firma digitale della relata di notifica (digitale)</a:t>
            </a:r>
          </a:p>
          <a:p>
            <a:pPr marL="457200" indent="-457200" algn="just">
              <a:buFont typeface="+mj-lt"/>
              <a:buAutoNum type="alphaLcPeriod"/>
            </a:pPr>
            <a:endParaRPr lang="it-IT" b="1" dirty="0">
              <a:latin typeface="Century Schoolbook" panose="02040604050505020304" pitchFamily="18" charset="0"/>
            </a:endParaRPr>
          </a:p>
          <a:p>
            <a:pPr marL="0" indent="0" algn="just">
              <a:lnSpc>
                <a:spcPct val="120000"/>
              </a:lnSpc>
              <a:buNone/>
            </a:pPr>
            <a:r>
              <a:rPr lang="it-IT" b="1" dirty="0">
                <a:latin typeface="Century Schoolbook" panose="02040604050505020304" pitchFamily="18" charset="0"/>
              </a:rPr>
              <a:t>Se la notifica non va a buon fine si ritorna alla notifica con modalità ordinaria mediante stampa in copia analogica del documento digitale:</a:t>
            </a:r>
          </a:p>
          <a:p>
            <a:pPr marL="457200" indent="-457200" algn="just">
              <a:buFont typeface="+mj-lt"/>
              <a:buAutoNum type="alphaLcPeriod"/>
            </a:pPr>
            <a:r>
              <a:rPr lang="it-IT" sz="2100" dirty="0">
                <a:latin typeface="Century Schoolbook" panose="02040604050505020304" pitchFamily="18" charset="0"/>
              </a:rPr>
              <a:t> stampa atto</a:t>
            </a:r>
          </a:p>
          <a:p>
            <a:pPr marL="457200" indent="-457200" algn="just">
              <a:buFont typeface="+mj-lt"/>
              <a:buAutoNum type="alphaLcPeriod"/>
            </a:pPr>
            <a:r>
              <a:rPr lang="it-IT" sz="2100" dirty="0">
                <a:latin typeface="Century Schoolbook" panose="02040604050505020304" pitchFamily="18" charset="0"/>
              </a:rPr>
              <a:t> dichiarazione di conformità (con firma autografa o sostituita a stampa)</a:t>
            </a:r>
          </a:p>
          <a:p>
            <a:pPr marL="457200" indent="-457200" algn="just">
              <a:buFont typeface="+mj-lt"/>
              <a:buAutoNum type="alphaLcPeriod"/>
            </a:pPr>
            <a:r>
              <a:rPr lang="it-IT" sz="2100" dirty="0">
                <a:latin typeface="Century Schoolbook" panose="02040604050505020304" pitchFamily="18" charset="0"/>
              </a:rPr>
              <a:t> relata di notifica analogica</a:t>
            </a:r>
          </a:p>
          <a:p>
            <a:pPr algn="just"/>
            <a:endParaRPr lang="it-IT" b="1" dirty="0">
              <a:latin typeface="Century Schoolbook" panose="02040604050505020304" pitchFamily="18" charset="0"/>
            </a:endParaRPr>
          </a:p>
          <a:p>
            <a:pPr marL="0" indent="0" algn="just">
              <a:buNone/>
            </a:pPr>
            <a:r>
              <a:rPr lang="it-IT" b="1" dirty="0">
                <a:latin typeface="Century Schoolbook" panose="02040604050505020304" pitchFamily="18" charset="0"/>
              </a:rPr>
              <a:t>Se l’atto è analogico e si vuole notificare via PEC:</a:t>
            </a:r>
          </a:p>
          <a:p>
            <a:pPr marL="457200" indent="-457200" algn="just">
              <a:buFont typeface="+mj-lt"/>
              <a:buAutoNum type="alphaLcPeriod"/>
            </a:pPr>
            <a:r>
              <a:rPr lang="it-IT" sz="2100" dirty="0">
                <a:latin typeface="Century Schoolbook" panose="02040604050505020304" pitchFamily="18" charset="0"/>
              </a:rPr>
              <a:t>copia per immagine su supporto informatico di documento analogico </a:t>
            </a:r>
          </a:p>
          <a:p>
            <a:pPr marL="457200" indent="-457200" algn="just">
              <a:buFont typeface="+mj-lt"/>
              <a:buAutoNum type="alphaLcPeriod"/>
            </a:pPr>
            <a:r>
              <a:rPr lang="it-IT" sz="2100" dirty="0">
                <a:latin typeface="Century Schoolbook" panose="02040604050505020304" pitchFamily="18" charset="0"/>
              </a:rPr>
              <a:t>attestazione di conformità</a:t>
            </a:r>
          </a:p>
          <a:p>
            <a:pPr marL="457200" indent="-457200" algn="just">
              <a:buFont typeface="+mj-lt"/>
              <a:buAutoNum type="alphaLcPeriod"/>
            </a:pPr>
            <a:r>
              <a:rPr lang="it-IT" sz="2100" dirty="0">
                <a:latin typeface="Century Schoolbook" panose="02040604050505020304" pitchFamily="18" charset="0"/>
              </a:rPr>
              <a:t>relata di notifica digitale</a:t>
            </a:r>
          </a:p>
          <a:p>
            <a:endParaRPr lang="it-IT" dirty="0"/>
          </a:p>
        </p:txBody>
      </p:sp>
    </p:spTree>
    <p:extLst>
      <p:ext uri="{BB962C8B-B14F-4D97-AF65-F5344CB8AC3E}">
        <p14:creationId xmlns:p14="http://schemas.microsoft.com/office/powerpoint/2010/main" val="3946910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802456-A982-458A-8894-75F616620693}"/>
              </a:ext>
            </a:extLst>
          </p:cNvPr>
          <p:cNvSpPr>
            <a:spLocks noGrp="1"/>
          </p:cNvSpPr>
          <p:nvPr>
            <p:ph type="title"/>
          </p:nvPr>
        </p:nvSpPr>
        <p:spPr>
          <a:xfrm>
            <a:off x="457200" y="594359"/>
            <a:ext cx="3274418" cy="1826529"/>
          </a:xfrm>
        </p:spPr>
        <p:txBody>
          <a:bodyPr/>
          <a:lstStyle/>
          <a:p>
            <a:pPr algn="ctr"/>
            <a:r>
              <a:rPr lang="it-IT" b="1" dirty="0"/>
              <a:t>SUCCESSIONI EREDITARIE</a:t>
            </a:r>
            <a:br>
              <a:rPr lang="it-IT" b="1" dirty="0"/>
            </a:br>
            <a:endParaRPr lang="it-IT" b="1" dirty="0"/>
          </a:p>
        </p:txBody>
      </p:sp>
      <p:pic>
        <p:nvPicPr>
          <p:cNvPr id="1026" name="Picture 2" descr="Immagine correlata">
            <a:extLst>
              <a:ext uri="{FF2B5EF4-FFF2-40B4-BE49-F238E27FC236}">
                <a16:creationId xmlns:a16="http://schemas.microsoft.com/office/drawing/2014/main" id="{D61FE93A-2856-4042-A5D1-E77CC2A2D21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12224" y="184827"/>
            <a:ext cx="3622576" cy="3274418"/>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4">
            <a:extLst>
              <a:ext uri="{FF2B5EF4-FFF2-40B4-BE49-F238E27FC236}">
                <a16:creationId xmlns:a16="http://schemas.microsoft.com/office/drawing/2014/main" id="{BC4D839E-6ABD-41BC-AC3E-1F60B9761F9A}"/>
              </a:ext>
            </a:extLst>
          </p:cNvPr>
          <p:cNvSpPr>
            <a:spLocks noGrp="1"/>
          </p:cNvSpPr>
          <p:nvPr>
            <p:ph type="sldNum" sz="quarter" idx="12"/>
          </p:nvPr>
        </p:nvSpPr>
        <p:spPr/>
        <p:txBody>
          <a:bodyPr/>
          <a:lstStyle/>
          <a:p>
            <a:fld id="{19798D28-E91C-416C-BE1D-99D2D5871919}" type="slidenum">
              <a:rPr lang="it-IT" smtClean="0"/>
              <a:t>43</a:t>
            </a:fld>
            <a:endParaRPr lang="it-IT" dirty="0"/>
          </a:p>
        </p:txBody>
      </p:sp>
      <p:pic>
        <p:nvPicPr>
          <p:cNvPr id="1028" name="Picture 4" descr="Risultati immagini per crisi d'impresa">
            <a:extLst>
              <a:ext uri="{FF2B5EF4-FFF2-40B4-BE49-F238E27FC236}">
                <a16:creationId xmlns:a16="http://schemas.microsoft.com/office/drawing/2014/main" id="{19CB2257-17AF-41E5-8113-14C24C60E3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5800" y="3905672"/>
            <a:ext cx="3956728" cy="2952328"/>
          </a:xfrm>
          <a:prstGeom prst="rect">
            <a:avLst/>
          </a:prstGeom>
          <a:noFill/>
          <a:extLst>
            <a:ext uri="{909E8E84-426E-40DD-AFC4-6F175D3DCCD1}">
              <a14:hiddenFill xmlns:a14="http://schemas.microsoft.com/office/drawing/2010/main">
                <a:solidFill>
                  <a:srgbClr val="FFFFFF"/>
                </a:solidFill>
              </a14:hiddenFill>
            </a:ext>
          </a:extLst>
        </p:spPr>
      </p:pic>
      <p:sp>
        <p:nvSpPr>
          <p:cNvPr id="8" name="Titolo 1">
            <a:extLst>
              <a:ext uri="{FF2B5EF4-FFF2-40B4-BE49-F238E27FC236}">
                <a16:creationId xmlns:a16="http://schemas.microsoft.com/office/drawing/2014/main" id="{271E632B-E20F-475B-94F9-06AD3E419C7D}"/>
              </a:ext>
            </a:extLst>
          </p:cNvPr>
          <p:cNvSpPr txBox="1">
            <a:spLocks/>
          </p:cNvSpPr>
          <p:nvPr/>
        </p:nvSpPr>
        <p:spPr>
          <a:xfrm>
            <a:off x="430588" y="4077072"/>
            <a:ext cx="3274418" cy="18265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3600" b="0" kern="1200" spc="-50" baseline="0">
                <a:solidFill>
                  <a:srgbClr val="FFFFFF"/>
                </a:solidFill>
                <a:latin typeface="+mj-lt"/>
                <a:ea typeface="+mj-ea"/>
                <a:cs typeface="+mj-cs"/>
              </a:defRPr>
            </a:lvl1pPr>
          </a:lstStyle>
          <a:p>
            <a:pPr algn="ctr"/>
            <a:r>
              <a:rPr lang="it-IT" b="1" dirty="0"/>
              <a:t>CRISI D’IMPRESA</a:t>
            </a:r>
            <a:br>
              <a:rPr lang="it-IT" b="1" dirty="0"/>
            </a:br>
            <a:endParaRPr lang="it-IT" b="1" dirty="0"/>
          </a:p>
        </p:txBody>
      </p:sp>
    </p:spTree>
    <p:extLst>
      <p:ext uri="{BB962C8B-B14F-4D97-AF65-F5344CB8AC3E}">
        <p14:creationId xmlns:p14="http://schemas.microsoft.com/office/powerpoint/2010/main" val="25933101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AE7AC5-D757-41EE-8B80-03C4307F23B5}"/>
              </a:ext>
            </a:extLst>
          </p:cNvPr>
          <p:cNvSpPr>
            <a:spLocks noGrp="1"/>
          </p:cNvSpPr>
          <p:nvPr>
            <p:ph type="title"/>
          </p:nvPr>
        </p:nvSpPr>
        <p:spPr>
          <a:xfrm>
            <a:off x="1066800" y="365245"/>
            <a:ext cx="10058400" cy="1077218"/>
          </a:xfrm>
        </p:spPr>
        <p:txBody>
          <a:bodyPr vert="horz" wrap="square" lIns="91440" tIns="45720" rIns="91440" bIns="45720" rtlCol="0" anchor="b">
            <a:spAutoFit/>
          </a:bodyPr>
          <a:lstStyle/>
          <a:p>
            <a:pPr algn="ctr">
              <a:lnSpc>
                <a:spcPct val="100000"/>
              </a:lnSpc>
            </a:pPr>
            <a:r>
              <a:rPr lang="it-IT" sz="3600" b="1" dirty="0">
                <a:solidFill>
                  <a:srgbClr val="002060"/>
                </a:solidFill>
                <a:latin typeface="Century Schoolbook" panose="02040604050505020304" pitchFamily="18" charset="0"/>
              </a:rPr>
              <a:t>Lo stato di erede</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Le somme pregresse fino al decesso </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F13FF5D9-690C-480C-9389-9892B23C2A91}"/>
              </a:ext>
            </a:extLst>
          </p:cNvPr>
          <p:cNvSpPr>
            <a:spLocks noGrp="1"/>
          </p:cNvSpPr>
          <p:nvPr>
            <p:ph idx="1"/>
          </p:nvPr>
        </p:nvSpPr>
        <p:spPr>
          <a:xfrm>
            <a:off x="1180475" y="2132856"/>
            <a:ext cx="10058400" cy="4023360"/>
          </a:xfrm>
        </p:spPr>
        <p:txBody>
          <a:bodyPr>
            <a:normAutofit lnSpcReduction="10000"/>
          </a:bodyPr>
          <a:lstStyle/>
          <a:p>
            <a:pPr algn="just">
              <a:lnSpc>
                <a:spcPct val="100000"/>
              </a:lnSpc>
              <a:buFont typeface="Wingdings" panose="05000000000000000000" pitchFamily="2" charset="2"/>
              <a:buChar char="Ø"/>
            </a:pPr>
            <a:r>
              <a:rPr lang="it-IT" sz="1800" dirty="0">
                <a:latin typeface="Century" panose="02040604050505020304" pitchFamily="18" charset="0"/>
              </a:rPr>
              <a:t> Il periodo di possesso che si è verificato in capo al </a:t>
            </a:r>
            <a:r>
              <a:rPr lang="it-IT" sz="1800" i="1" dirty="0">
                <a:latin typeface="Century" panose="02040604050505020304" pitchFamily="18" charset="0"/>
              </a:rPr>
              <a:t>de cuius</a:t>
            </a:r>
            <a:r>
              <a:rPr lang="it-IT" sz="1800" dirty="0">
                <a:latin typeface="Century" panose="02040604050505020304" pitchFamily="18" charset="0"/>
              </a:rPr>
              <a:t> deve sempre formare oggetto di un versamento autonomo con F24 eseguito a nome dello stesso da uno qualsiasi degli eredi. </a:t>
            </a:r>
          </a:p>
          <a:p>
            <a:pPr algn="just">
              <a:lnSpc>
                <a:spcPct val="100000"/>
              </a:lnSpc>
              <a:buFont typeface="Wingdings" panose="05000000000000000000" pitchFamily="2" charset="2"/>
              <a:buChar char="Ø"/>
            </a:pPr>
            <a:r>
              <a:rPr lang="it-IT" sz="1800" dirty="0">
                <a:latin typeface="Century" panose="02040604050505020304" pitchFamily="18" charset="0"/>
              </a:rPr>
              <a:t> Il periodo successivo, invece, è assoggettato a tassazione, pro quota, in capo a ciascun erede.</a:t>
            </a:r>
          </a:p>
          <a:p>
            <a:pPr algn="just">
              <a:lnSpc>
                <a:spcPct val="100000"/>
              </a:lnSpc>
              <a:buFont typeface="Wingdings" panose="05000000000000000000" pitchFamily="2" charset="2"/>
              <a:buChar char="Ø"/>
            </a:pPr>
            <a:endParaRPr lang="it-IT" sz="1800" dirty="0">
              <a:latin typeface="Century" panose="02040604050505020304" pitchFamily="18" charset="0"/>
            </a:endParaRPr>
          </a:p>
          <a:p>
            <a:pPr algn="just">
              <a:lnSpc>
                <a:spcPct val="100000"/>
              </a:lnSpc>
              <a:buFont typeface="Wingdings" panose="05000000000000000000" pitchFamily="2" charset="2"/>
              <a:buChar char="Ø"/>
            </a:pPr>
            <a:r>
              <a:rPr lang="it-IT" sz="1800" dirty="0">
                <a:latin typeface="Century" panose="02040604050505020304" pitchFamily="18" charset="0"/>
              </a:rPr>
              <a:t> In caso di mancato versamento delle somme pregresse  non è applicabile ai tributi locali la solidarietà prevista per i tributi erariali (art. 65 DPR n. 600/1973)</a:t>
            </a:r>
          </a:p>
          <a:p>
            <a:pPr algn="just">
              <a:lnSpc>
                <a:spcPct val="100000"/>
              </a:lnSpc>
              <a:buFont typeface="Wingdings" panose="05000000000000000000" pitchFamily="2" charset="2"/>
              <a:buChar char="Ø"/>
            </a:pPr>
            <a:endParaRPr lang="it-IT" sz="1800" dirty="0">
              <a:latin typeface="Century" panose="02040604050505020304" pitchFamily="18" charset="0"/>
            </a:endParaRPr>
          </a:p>
          <a:p>
            <a:pPr algn="just">
              <a:lnSpc>
                <a:spcPct val="100000"/>
              </a:lnSpc>
              <a:buFont typeface="Wingdings" panose="05000000000000000000" pitchFamily="2" charset="2"/>
              <a:buChar char="Ø"/>
            </a:pPr>
            <a:r>
              <a:rPr lang="it-IT" sz="1800" b="1" dirty="0">
                <a:latin typeface="Century" panose="02040604050505020304" pitchFamily="18" charset="0"/>
              </a:rPr>
              <a:t> Non si applicano sanzioni per le omissioni commesse dal defunto</a:t>
            </a:r>
          </a:p>
          <a:p>
            <a:pPr>
              <a:lnSpc>
                <a:spcPct val="100000"/>
              </a:lnSpc>
              <a:buFont typeface="Wingdings" panose="05000000000000000000" pitchFamily="2" charset="2"/>
              <a:buChar char="Ø"/>
            </a:pPr>
            <a:endParaRPr lang="it-IT" sz="1800" dirty="0">
              <a:latin typeface="Century" panose="02040604050505020304" pitchFamily="18" charset="0"/>
            </a:endParaRPr>
          </a:p>
          <a:p>
            <a:pPr>
              <a:lnSpc>
                <a:spcPct val="100000"/>
              </a:lnSpc>
              <a:buFont typeface="Wingdings" panose="05000000000000000000" pitchFamily="2" charset="2"/>
              <a:buChar char="Ø"/>
            </a:pPr>
            <a:r>
              <a:rPr lang="it-IT" sz="1800" b="1" dirty="0">
                <a:latin typeface="Century" panose="02040604050505020304" pitchFamily="18" charset="0"/>
              </a:rPr>
              <a:t> Bisogna individuare l’erede!</a:t>
            </a:r>
          </a:p>
        </p:txBody>
      </p:sp>
      <p:sp>
        <p:nvSpPr>
          <p:cNvPr id="4" name="Segnaposto numero diapositiva 3">
            <a:extLst>
              <a:ext uri="{FF2B5EF4-FFF2-40B4-BE49-F238E27FC236}">
                <a16:creationId xmlns:a16="http://schemas.microsoft.com/office/drawing/2014/main" id="{8F684CAD-097D-4D41-8BC7-0D219F903009}"/>
              </a:ext>
            </a:extLst>
          </p:cNvPr>
          <p:cNvSpPr>
            <a:spLocks noGrp="1"/>
          </p:cNvSpPr>
          <p:nvPr>
            <p:ph type="sldNum" sz="quarter" idx="12"/>
          </p:nvPr>
        </p:nvSpPr>
        <p:spPr/>
        <p:txBody>
          <a:bodyPr/>
          <a:lstStyle/>
          <a:p>
            <a:fld id="{19798D28-E91C-416C-BE1D-99D2D5871919}" type="slidenum">
              <a:rPr lang="it-IT" smtClean="0"/>
              <a:t>44</a:t>
            </a:fld>
            <a:endParaRPr lang="it-IT" dirty="0"/>
          </a:p>
        </p:txBody>
      </p:sp>
    </p:spTree>
    <p:extLst>
      <p:ext uri="{BB962C8B-B14F-4D97-AF65-F5344CB8AC3E}">
        <p14:creationId xmlns:p14="http://schemas.microsoft.com/office/powerpoint/2010/main" val="2043556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14A731-8BB4-46B2-83A7-3E5A14037316}"/>
              </a:ext>
            </a:extLst>
          </p:cNvPr>
          <p:cNvSpPr>
            <a:spLocks noGrp="1"/>
          </p:cNvSpPr>
          <p:nvPr>
            <p:ph type="title"/>
          </p:nvPr>
        </p:nvSpPr>
        <p:spPr>
          <a:xfrm>
            <a:off x="983432" y="353037"/>
            <a:ext cx="10115203" cy="1198181"/>
          </a:xfrm>
        </p:spPr>
        <p:txBody>
          <a:bodyPr vert="horz" lIns="91440" tIns="45720" rIns="91440" bIns="45720" rtlCol="0" anchor="b">
            <a:normAutofit/>
          </a:bodyPr>
          <a:lstStyle/>
          <a:p>
            <a:pPr algn="ctr"/>
            <a:r>
              <a:rPr lang="it-IT" sz="3600" b="1" dirty="0">
                <a:solidFill>
                  <a:srgbClr val="002060"/>
                </a:solidFill>
                <a:latin typeface="Century Schoolbook" panose="02040604050505020304" pitchFamily="18" charset="0"/>
              </a:rPr>
              <a:t>Vicende dell’eredità</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 chi notificare</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369B6D7E-EE44-401B-A52D-5A606198863E}"/>
              </a:ext>
            </a:extLst>
          </p:cNvPr>
          <p:cNvSpPr>
            <a:spLocks noGrp="1"/>
          </p:cNvSpPr>
          <p:nvPr>
            <p:ph idx="1"/>
          </p:nvPr>
        </p:nvSpPr>
        <p:spPr>
          <a:xfrm>
            <a:off x="983432" y="2313313"/>
            <a:ext cx="10513168" cy="3384376"/>
          </a:xfrm>
        </p:spPr>
        <p:txBody>
          <a:bodyPr>
            <a:noAutofit/>
          </a:bodyPr>
          <a:lstStyle/>
          <a:p>
            <a:pPr marL="0" indent="0" algn="just">
              <a:lnSpc>
                <a:spcPct val="100000"/>
              </a:lnSpc>
              <a:buNone/>
            </a:pPr>
            <a:r>
              <a:rPr lang="it-IT" sz="1800" b="1" dirty="0">
                <a:latin typeface="Century" panose="02040604050505020304" pitchFamily="18" charset="0"/>
              </a:rPr>
              <a:t>Per le somme pregresse che doveva il </a:t>
            </a:r>
            <a:r>
              <a:rPr lang="it-IT" sz="1800" b="1" i="1" dirty="0">
                <a:latin typeface="Century" panose="02040604050505020304" pitchFamily="18" charset="0"/>
              </a:rPr>
              <a:t>de </a:t>
            </a:r>
            <a:r>
              <a:rPr lang="it-IT" sz="1800" b="1" i="1" dirty="0" err="1">
                <a:latin typeface="Century" panose="02040604050505020304" pitchFamily="18" charset="0"/>
              </a:rPr>
              <a:t>cuius</a:t>
            </a:r>
            <a:r>
              <a:rPr lang="it-IT" sz="1800" b="1" i="1" dirty="0">
                <a:latin typeface="Century" panose="02040604050505020304" pitchFamily="18" charset="0"/>
              </a:rPr>
              <a:t> </a:t>
            </a:r>
            <a:r>
              <a:rPr lang="it-IT" sz="1800" b="1" dirty="0">
                <a:latin typeface="Century" panose="02040604050505020304" pitchFamily="18" charset="0"/>
              </a:rPr>
              <a:t>è possibile applicare l’articolo 65 del DPR n. 600 il quale prevede</a:t>
            </a:r>
          </a:p>
          <a:p>
            <a:pPr marL="0" indent="0" algn="just">
              <a:lnSpc>
                <a:spcPct val="100000"/>
              </a:lnSpc>
              <a:buNone/>
            </a:pPr>
            <a:r>
              <a:rPr lang="it-IT" sz="1800" dirty="0">
                <a:latin typeface="Century" panose="02040604050505020304" pitchFamily="18" charset="0"/>
              </a:rPr>
              <a:t>ai commi 1 e 2, che «</a:t>
            </a:r>
            <a:r>
              <a:rPr lang="it-IT" sz="1800" strike="sngStrike" dirty="0">
                <a:latin typeface="Century" panose="02040604050505020304" pitchFamily="18" charset="0"/>
              </a:rPr>
              <a:t>gli eredi rispondono in solido delle obbligazioni tributarie il cui presupposto si è verificato anteriormente alla morte del dante causa</a:t>
            </a:r>
            <a:r>
              <a:rPr lang="it-IT" sz="1800" dirty="0">
                <a:latin typeface="Century" panose="02040604050505020304" pitchFamily="18" charset="0"/>
              </a:rPr>
              <a:t> (NO TRIBUTI LOCALI solo per IRPEF e IRES, Corte di Cass. 22426/2014). Gli eredi del contribuente devono comunicare all’ufficio delle imposte del domicilio fiscale del dante causa le proprie generalità e il proprio domicilio fiscale», mentre al successivo comma 4  dispone che </a:t>
            </a:r>
            <a:r>
              <a:rPr lang="it-IT" sz="1800" b="1" dirty="0">
                <a:latin typeface="Century" panose="02040604050505020304" pitchFamily="18" charset="0"/>
              </a:rPr>
              <a:t>«la notifica degli atti intestati al dante causa può essere effettuata agli eredi impersonalmente e collettivamente nell’ultimo domicilio dello stesso ed è efficace nei confronti degli eredi che, almeno trenta giorni prima, non abbiano effettuato la comunicazione di cui al secondo comma»</a:t>
            </a:r>
          </a:p>
        </p:txBody>
      </p:sp>
      <p:sp>
        <p:nvSpPr>
          <p:cNvPr id="4" name="Segnaposto numero diapositiva 3">
            <a:extLst>
              <a:ext uri="{FF2B5EF4-FFF2-40B4-BE49-F238E27FC236}">
                <a16:creationId xmlns:a16="http://schemas.microsoft.com/office/drawing/2014/main" id="{36104D6B-C8EA-4FEB-9BA2-D7A90C9BCA41}"/>
              </a:ext>
            </a:extLst>
          </p:cNvPr>
          <p:cNvSpPr>
            <a:spLocks noGrp="1"/>
          </p:cNvSpPr>
          <p:nvPr>
            <p:ph type="sldNum" sz="quarter" idx="12"/>
          </p:nvPr>
        </p:nvSpPr>
        <p:spPr/>
        <p:txBody>
          <a:bodyPr/>
          <a:lstStyle/>
          <a:p>
            <a:fld id="{19798D28-E91C-416C-BE1D-99D2D5871919}" type="slidenum">
              <a:rPr lang="it-IT" smtClean="0"/>
              <a:t>45</a:t>
            </a:fld>
            <a:endParaRPr lang="it-IT" dirty="0"/>
          </a:p>
        </p:txBody>
      </p:sp>
    </p:spTree>
    <p:extLst>
      <p:ext uri="{BB962C8B-B14F-4D97-AF65-F5344CB8AC3E}">
        <p14:creationId xmlns:p14="http://schemas.microsoft.com/office/powerpoint/2010/main" val="7215669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717DF9F6-500C-43FB-9593-E8FC76DE7D9E}"/>
              </a:ext>
            </a:extLst>
          </p:cNvPr>
          <p:cNvSpPr>
            <a:spLocks noGrp="1"/>
          </p:cNvSpPr>
          <p:nvPr>
            <p:ph type="title"/>
          </p:nvPr>
        </p:nvSpPr>
        <p:spPr>
          <a:xfrm>
            <a:off x="1038398" y="260648"/>
            <a:ext cx="10115203" cy="1198181"/>
          </a:xfrm>
        </p:spPr>
        <p:txBody>
          <a:bodyPr vert="horz" lIns="91440" tIns="45720" rIns="91440" bIns="45720" rtlCol="0" anchor="b">
            <a:normAutofit/>
          </a:bodyPr>
          <a:lstStyle/>
          <a:p>
            <a:pPr algn="ctr"/>
            <a:r>
              <a:rPr lang="it-IT" sz="3600" b="1" dirty="0">
                <a:solidFill>
                  <a:srgbClr val="002060"/>
                </a:solidFill>
                <a:latin typeface="Century Schoolbook" panose="02040604050505020304" pitchFamily="18" charset="0"/>
              </a:rPr>
              <a:t>Vicende dell’eredità</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 chi notificare</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962016BE-5B23-48B0-9B53-6EB835D8F025}"/>
              </a:ext>
            </a:extLst>
          </p:cNvPr>
          <p:cNvSpPr>
            <a:spLocks noGrp="1"/>
          </p:cNvSpPr>
          <p:nvPr>
            <p:ph idx="1"/>
          </p:nvPr>
        </p:nvSpPr>
        <p:spPr/>
        <p:txBody>
          <a:bodyPr/>
          <a:lstStyle/>
          <a:p>
            <a:pPr marL="0" indent="0" algn="just">
              <a:lnSpc>
                <a:spcPct val="100000"/>
              </a:lnSpc>
              <a:buNone/>
            </a:pPr>
            <a:r>
              <a:rPr lang="it-IT" dirty="0">
                <a:latin typeface="Century" panose="02040604050505020304" pitchFamily="18" charset="0"/>
              </a:rPr>
              <a:t>La </a:t>
            </a:r>
            <a:r>
              <a:rPr lang="it-IT" b="1" dirty="0">
                <a:latin typeface="Century" panose="02040604050505020304" pitchFamily="18" charset="0"/>
              </a:rPr>
              <a:t>notifica</a:t>
            </a:r>
            <a:r>
              <a:rPr lang="it-IT" dirty="0">
                <a:latin typeface="Century" panose="02040604050505020304" pitchFamily="18" charset="0"/>
              </a:rPr>
              <a:t> collettiva e </a:t>
            </a:r>
            <a:r>
              <a:rPr lang="it-IT" b="1" dirty="0">
                <a:latin typeface="Century" panose="02040604050505020304" pitchFamily="18" charset="0"/>
              </a:rPr>
              <a:t>impersonale agli eredi</a:t>
            </a:r>
            <a:r>
              <a:rPr lang="it-IT" dirty="0">
                <a:latin typeface="Century" panose="02040604050505020304" pitchFamily="18" charset="0"/>
              </a:rPr>
              <a:t> ai sensi dell'art. 330, comma 2, del Codice di rito deve essere sempre eseguita nell'ultimo domicilio del </a:t>
            </a:r>
            <a:r>
              <a:rPr lang="it-IT" i="1" dirty="0">
                <a:latin typeface="Century" panose="02040604050505020304" pitchFamily="18" charset="0"/>
              </a:rPr>
              <a:t>de cuius</a:t>
            </a:r>
            <a:r>
              <a:rPr lang="it-IT" dirty="0">
                <a:latin typeface="Century" panose="02040604050505020304" pitchFamily="18" charset="0"/>
              </a:rPr>
              <a:t>, ovvero nel luogo in cui è stata aperta la successione</a:t>
            </a:r>
          </a:p>
          <a:p>
            <a:pPr algn="ctr"/>
            <a:r>
              <a:rPr lang="it-IT" dirty="0">
                <a:latin typeface="Century" panose="02040604050505020304" pitchFamily="18" charset="0"/>
              </a:rPr>
              <a:t>AGLI EREDI DI MARIO BIANCHI</a:t>
            </a:r>
          </a:p>
          <a:p>
            <a:pPr algn="ctr"/>
            <a:r>
              <a:rPr lang="it-IT" dirty="0">
                <a:latin typeface="Century" panose="02040604050505020304" pitchFamily="18" charset="0"/>
              </a:rPr>
              <a:t>COLLETTIVAMENTE E IMPERSONALMENTE</a:t>
            </a:r>
          </a:p>
          <a:p>
            <a:pPr algn="ctr"/>
            <a:r>
              <a:rPr lang="it-IT" dirty="0">
                <a:latin typeface="Century" panose="02040604050505020304" pitchFamily="18" charset="0"/>
              </a:rPr>
              <a:t>PRESSO VIA DEI MILLE…………..</a:t>
            </a:r>
          </a:p>
          <a:p>
            <a:pPr algn="just">
              <a:lnSpc>
                <a:spcPct val="100000"/>
              </a:lnSpc>
            </a:pPr>
            <a:endParaRPr lang="it-IT" dirty="0">
              <a:latin typeface="Century" panose="02040604050505020304" pitchFamily="18" charset="0"/>
            </a:endParaRPr>
          </a:p>
          <a:p>
            <a:pPr marL="0" indent="0" algn="just">
              <a:lnSpc>
                <a:spcPct val="100000"/>
              </a:lnSpc>
              <a:buNone/>
            </a:pPr>
            <a:r>
              <a:rPr lang="it-IT" b="1" dirty="0">
                <a:latin typeface="Century" panose="02040604050505020304" pitchFamily="18" charset="0"/>
              </a:rPr>
              <a:t>Diversamente si notifica pro quota al singolo erede verificando la presenza di successioni ovvero si applica la regola della successione legale (salvo correzioni successive)</a:t>
            </a:r>
          </a:p>
          <a:p>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CD9924B3-8AB7-40E2-8F54-9A76B6ABC9D1}"/>
              </a:ext>
            </a:extLst>
          </p:cNvPr>
          <p:cNvSpPr>
            <a:spLocks noGrp="1"/>
          </p:cNvSpPr>
          <p:nvPr>
            <p:ph type="sldNum" sz="quarter" idx="12"/>
          </p:nvPr>
        </p:nvSpPr>
        <p:spPr/>
        <p:txBody>
          <a:bodyPr/>
          <a:lstStyle/>
          <a:p>
            <a:fld id="{19798D28-E91C-416C-BE1D-99D2D5871919}" type="slidenum">
              <a:rPr lang="it-IT" smtClean="0"/>
              <a:t>46</a:t>
            </a:fld>
            <a:endParaRPr lang="it-IT" dirty="0"/>
          </a:p>
        </p:txBody>
      </p:sp>
    </p:spTree>
    <p:extLst>
      <p:ext uri="{BB962C8B-B14F-4D97-AF65-F5344CB8AC3E}">
        <p14:creationId xmlns:p14="http://schemas.microsoft.com/office/powerpoint/2010/main" val="33853413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A13189-3F59-47F8-BA58-079BF263C415}"/>
              </a:ext>
            </a:extLst>
          </p:cNvPr>
          <p:cNvSpPr>
            <a:spLocks noGrp="1"/>
          </p:cNvSpPr>
          <p:nvPr>
            <p:ph type="title"/>
          </p:nvPr>
        </p:nvSpPr>
        <p:spPr>
          <a:xfrm>
            <a:off x="1097280" y="370111"/>
            <a:ext cx="10058400" cy="1077218"/>
          </a:xfrm>
        </p:spPr>
        <p:txBody>
          <a:bodyPr vert="horz" wrap="square" lIns="91440" tIns="45720" rIns="91440" bIns="45720" rtlCol="0" anchor="b">
            <a:spAutoFit/>
          </a:bodyPr>
          <a:lstStyle/>
          <a:p>
            <a:pPr algn="ctr">
              <a:lnSpc>
                <a:spcPct val="100000"/>
              </a:lnSpc>
            </a:pPr>
            <a:r>
              <a:rPr lang="it-IT" sz="3600" b="1" dirty="0">
                <a:solidFill>
                  <a:srgbClr val="002060"/>
                </a:solidFill>
                <a:latin typeface="Century Schoolbook" panose="02040604050505020304" pitchFamily="18" charset="0"/>
              </a:rPr>
              <a:t>Lo stato di erede</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Le somme pregresse fino al decesso </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04465430-3474-41D4-B35F-4E2FA39C0C0D}"/>
              </a:ext>
            </a:extLst>
          </p:cNvPr>
          <p:cNvSpPr>
            <a:spLocks noGrp="1"/>
          </p:cNvSpPr>
          <p:nvPr>
            <p:ph idx="1"/>
          </p:nvPr>
        </p:nvSpPr>
        <p:spPr>
          <a:xfrm>
            <a:off x="1076360" y="2060848"/>
            <a:ext cx="10100240" cy="4103546"/>
          </a:xfrm>
        </p:spPr>
        <p:txBody>
          <a:bodyPr>
            <a:normAutofit lnSpcReduction="10000"/>
          </a:bodyPr>
          <a:lstStyle/>
          <a:p>
            <a:pPr marL="0" indent="0" algn="just" fontAlgn="base">
              <a:lnSpc>
                <a:spcPct val="100000"/>
              </a:lnSpc>
              <a:buNone/>
            </a:pPr>
            <a:r>
              <a:rPr lang="it-IT" dirty="0">
                <a:latin typeface="Century" panose="02040604050505020304" pitchFamily="18" charset="0"/>
              </a:rPr>
              <a:t>L’erede è chiamato a </a:t>
            </a:r>
            <a:r>
              <a:rPr lang="it-IT" b="1" dirty="0">
                <a:latin typeface="Century" panose="02040604050505020304" pitchFamily="18" charset="0"/>
              </a:rPr>
              <a:t>rispondere di tutti i debiti</a:t>
            </a:r>
            <a:r>
              <a:rPr lang="it-IT" dirty="0">
                <a:latin typeface="Century" panose="02040604050505020304" pitchFamily="18" charset="0"/>
              </a:rPr>
              <a:t> facenti capo al de cuius non soltanto con i beni oggetti del patrimonio dell’estinto ma altresì, nel caso in cui questi ultimi non siano sufficienti al loro assolvimento, con il </a:t>
            </a:r>
            <a:r>
              <a:rPr lang="it-IT" b="1" dirty="0">
                <a:latin typeface="Century" panose="02040604050505020304" pitchFamily="18" charset="0"/>
              </a:rPr>
              <a:t>proprio patrimonio personale.</a:t>
            </a:r>
            <a:endParaRPr lang="it-IT" dirty="0">
              <a:latin typeface="Century" panose="02040604050505020304" pitchFamily="18" charset="0"/>
            </a:endParaRPr>
          </a:p>
          <a:p>
            <a:pPr marL="0" indent="0" algn="just" fontAlgn="base">
              <a:lnSpc>
                <a:spcPct val="100000"/>
              </a:lnSpc>
              <a:buNone/>
            </a:pPr>
            <a:r>
              <a:rPr lang="it-IT" dirty="0">
                <a:latin typeface="Century" panose="02040604050505020304" pitchFamily="18" charset="0"/>
              </a:rPr>
              <a:t>Questa disposizione è sancita dagli articoli 752 e seguenti del Codice civile i quali prevedono la responsabilità dei coeredi del defunto al pagamento dei debiti e pesi ereditati, in proporzione alle loro quote ereditarie, salvo una disposizione testamentaria differente.</a:t>
            </a:r>
          </a:p>
          <a:p>
            <a:pPr marL="0" indent="0" algn="just" fontAlgn="base">
              <a:lnSpc>
                <a:spcPct val="100000"/>
              </a:lnSpc>
              <a:buNone/>
            </a:pPr>
            <a:r>
              <a:rPr lang="it-IT" dirty="0">
                <a:latin typeface="Century" panose="02040604050505020304" pitchFamily="18" charset="0"/>
              </a:rPr>
              <a:t>Con l’accettazione dell’eredità viene attribuita agli eredi la responsabilità per le obbligazioni relative ai beni e ai redditi del de cuius; tale accettazione può essere </a:t>
            </a:r>
            <a:r>
              <a:rPr lang="it-IT" b="1" dirty="0">
                <a:latin typeface="Century" panose="02040604050505020304" pitchFamily="18" charset="0"/>
              </a:rPr>
              <a:t>espressa</a:t>
            </a:r>
            <a:r>
              <a:rPr lang="it-IT" dirty="0">
                <a:latin typeface="Century" panose="02040604050505020304" pitchFamily="18" charset="0"/>
              </a:rPr>
              <a:t>, quando la volontà di essere erede viene manifestata in modo diretto in un atto formale, oppure </a:t>
            </a:r>
            <a:r>
              <a:rPr lang="it-IT" b="1" dirty="0">
                <a:latin typeface="Century" panose="02040604050505020304" pitchFamily="18" charset="0"/>
              </a:rPr>
              <a:t>tacita,</a:t>
            </a:r>
            <a:r>
              <a:rPr lang="it-IT" dirty="0">
                <a:latin typeface="Century" panose="02040604050505020304" pitchFamily="18" charset="0"/>
              </a:rPr>
              <a:t> quando la persona chiamata all’eredità compie un atto che implica necessariamente la volontà di accettare l’eredità.</a:t>
            </a:r>
          </a:p>
          <a:p>
            <a:pPr fontAlgn="base">
              <a:lnSpc>
                <a:spcPct val="100000"/>
              </a:lnSpc>
            </a:pPr>
            <a:endParaRPr lang="it-IT" dirty="0">
              <a:latin typeface="Century" panose="02040604050505020304" pitchFamily="18" charset="0"/>
            </a:endParaRPr>
          </a:p>
          <a:p>
            <a:pPr>
              <a:lnSpc>
                <a:spcPct val="100000"/>
              </a:lnSpc>
            </a:pPr>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549135F0-B40C-4B3D-9701-966F357DD6A4}"/>
              </a:ext>
            </a:extLst>
          </p:cNvPr>
          <p:cNvSpPr>
            <a:spLocks noGrp="1"/>
          </p:cNvSpPr>
          <p:nvPr>
            <p:ph type="sldNum" sz="quarter" idx="12"/>
          </p:nvPr>
        </p:nvSpPr>
        <p:spPr/>
        <p:txBody>
          <a:bodyPr/>
          <a:lstStyle/>
          <a:p>
            <a:fld id="{19798D28-E91C-416C-BE1D-99D2D5871919}" type="slidenum">
              <a:rPr lang="it-IT" smtClean="0"/>
              <a:t>47</a:t>
            </a:fld>
            <a:endParaRPr lang="it-IT" dirty="0"/>
          </a:p>
        </p:txBody>
      </p:sp>
    </p:spTree>
    <p:extLst>
      <p:ext uri="{BB962C8B-B14F-4D97-AF65-F5344CB8AC3E}">
        <p14:creationId xmlns:p14="http://schemas.microsoft.com/office/powerpoint/2010/main" val="12199143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4CCE64-8035-466D-813C-3F2124C4904E}"/>
              </a:ext>
            </a:extLst>
          </p:cNvPr>
          <p:cNvSpPr>
            <a:spLocks noGrp="1"/>
          </p:cNvSpPr>
          <p:nvPr>
            <p:ph type="title"/>
          </p:nvPr>
        </p:nvSpPr>
        <p:spPr>
          <a:xfrm>
            <a:off x="1066800" y="404664"/>
            <a:ext cx="10058400" cy="1077218"/>
          </a:xfrm>
        </p:spPr>
        <p:txBody>
          <a:bodyPr vert="horz" wrap="square" lIns="91440" tIns="45720" rIns="91440" bIns="45720" rtlCol="0" anchor="b">
            <a:spAutoFit/>
          </a:bodyPr>
          <a:lstStyle/>
          <a:p>
            <a:pPr algn="ctr">
              <a:lnSpc>
                <a:spcPct val="100000"/>
              </a:lnSpc>
            </a:pPr>
            <a:r>
              <a:rPr lang="it-IT" sz="3600" b="1" dirty="0">
                <a:solidFill>
                  <a:srgbClr val="002060"/>
                </a:solidFill>
                <a:latin typeface="Century Schoolbook" panose="02040604050505020304" pitchFamily="18" charset="0"/>
              </a:rPr>
              <a:t>Vicende dell’eredità</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La rinuncia</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28BFE58A-211E-4EE7-AFA0-C2365C929821}"/>
              </a:ext>
            </a:extLst>
          </p:cNvPr>
          <p:cNvSpPr>
            <a:spLocks noGrp="1"/>
          </p:cNvSpPr>
          <p:nvPr>
            <p:ph idx="1"/>
          </p:nvPr>
        </p:nvSpPr>
        <p:spPr>
          <a:xfrm>
            <a:off x="839416" y="1700808"/>
            <a:ext cx="10729192" cy="4752528"/>
          </a:xfrm>
        </p:spPr>
        <p:txBody>
          <a:bodyPr>
            <a:noAutofit/>
          </a:bodyPr>
          <a:lstStyle/>
          <a:p>
            <a:pPr marL="0" indent="0" algn="just" fontAlgn="base">
              <a:buNone/>
            </a:pPr>
            <a:r>
              <a:rPr lang="it-IT" sz="1600" dirty="0">
                <a:latin typeface="Century" panose="02040604050505020304" pitchFamily="18" charset="0"/>
              </a:rPr>
              <a:t>Al fine di non incorrere nel rischio di essere chiamati a rispondere con i beni propri dei debiti del defunto esistono due forme di tutela da parte dell’erede. </a:t>
            </a:r>
          </a:p>
          <a:p>
            <a:pPr marL="0" indent="0" algn="just" fontAlgn="base">
              <a:buNone/>
            </a:pPr>
            <a:r>
              <a:rPr lang="it-IT" sz="1600" dirty="0">
                <a:latin typeface="Century" panose="02040604050505020304" pitchFamily="18" charset="0"/>
              </a:rPr>
              <a:t>La prima, a carattere permanente, è la </a:t>
            </a:r>
            <a:r>
              <a:rPr lang="it-IT" sz="1600" b="1" dirty="0">
                <a:latin typeface="Century" panose="02040604050505020304" pitchFamily="18" charset="0"/>
              </a:rPr>
              <a:t>rinuncia all’eredità </a:t>
            </a:r>
            <a:r>
              <a:rPr lang="it-IT" sz="1600" dirty="0">
                <a:latin typeface="Century" panose="02040604050505020304" pitchFamily="18" charset="0"/>
              </a:rPr>
              <a:t>nelle forme previste dall’art. 519 del Codice civile: lo stesso “non diventa erede e pertanto non può essere chiamato a rispondere delle obbligazioni tributarie riferibili al de cuius” </a:t>
            </a:r>
          </a:p>
          <a:p>
            <a:pPr marL="0" indent="0" algn="just" fontAlgn="base">
              <a:buNone/>
            </a:pPr>
            <a:r>
              <a:rPr lang="it-IT" sz="1600" dirty="0">
                <a:latin typeface="Century" panose="02040604050505020304" pitchFamily="18" charset="0"/>
              </a:rPr>
              <a:t>La rinuncia all'eredità va fatta con una dichiarazione:</a:t>
            </a:r>
          </a:p>
          <a:p>
            <a:pPr marL="0" lvl="0" indent="0" algn="just" fontAlgn="base">
              <a:buNone/>
            </a:pPr>
            <a:r>
              <a:rPr lang="it-IT" sz="1600" b="1" dirty="0">
                <a:latin typeface="Century" panose="02040604050505020304" pitchFamily="18" charset="0"/>
              </a:rPr>
              <a:t>- ricevuta da un Notaio</a:t>
            </a:r>
            <a:r>
              <a:rPr lang="it-IT" sz="1600" dirty="0">
                <a:latin typeface="Century" panose="02040604050505020304" pitchFamily="18" charset="0"/>
              </a:rPr>
              <a:t> oppure</a:t>
            </a:r>
          </a:p>
          <a:p>
            <a:pPr marL="0" lvl="0" indent="0" algn="just" fontAlgn="base">
              <a:buNone/>
            </a:pPr>
            <a:r>
              <a:rPr lang="it-IT" sz="1600" b="1" dirty="0">
                <a:latin typeface="Century" panose="02040604050505020304" pitchFamily="18" charset="0"/>
              </a:rPr>
              <a:t>- ricevuta dal Cancelliere del Tribunale</a:t>
            </a:r>
            <a:r>
              <a:rPr lang="it-IT" sz="1600" dirty="0">
                <a:latin typeface="Century" panose="02040604050505020304" pitchFamily="18" charset="0"/>
              </a:rPr>
              <a:t> del circondario in cui si è aperta la successione (Cancelleria della Volontaria Giurisdizione).</a:t>
            </a:r>
          </a:p>
          <a:p>
            <a:pPr marL="0" indent="0" algn="just" fontAlgn="base">
              <a:buNone/>
            </a:pPr>
            <a:r>
              <a:rPr lang="it-IT" sz="1600" dirty="0">
                <a:latin typeface="Century" panose="02040604050505020304" pitchFamily="18" charset="0"/>
              </a:rPr>
              <a:t>La dichiarazione deve essere </a:t>
            </a:r>
            <a:r>
              <a:rPr lang="it-IT" sz="1600" b="1" dirty="0">
                <a:latin typeface="Century" panose="02040604050505020304" pitchFamily="18" charset="0"/>
              </a:rPr>
              <a:t>inserita nel Registro delle successioni</a:t>
            </a:r>
            <a:r>
              <a:rPr lang="it-IT" sz="1600" dirty="0">
                <a:latin typeface="Century" panose="02040604050505020304" pitchFamily="18" charset="0"/>
              </a:rPr>
              <a:t> conservato nello stesso Tribunale.</a:t>
            </a:r>
          </a:p>
          <a:p>
            <a:pPr marL="0" indent="0" algn="just">
              <a:buNone/>
            </a:pPr>
            <a:r>
              <a:rPr lang="it-IT" sz="1600" dirty="0">
                <a:latin typeface="Century" panose="02040604050505020304" pitchFamily="18" charset="0"/>
              </a:rPr>
              <a:t>Secondo l’art. 480 del Codice civile il diritto di </a:t>
            </a:r>
            <a:r>
              <a:rPr lang="it-IT" sz="1600" dirty="0">
                <a:latin typeface="Century" panose="02040604050505020304" pitchFamily="18" charset="0"/>
                <a:hlinkClick r:id="rId2"/>
              </a:rPr>
              <a:t>accettare</a:t>
            </a:r>
            <a:r>
              <a:rPr lang="it-IT" sz="1600" dirty="0">
                <a:latin typeface="Century" panose="02040604050505020304" pitchFamily="18" charset="0"/>
              </a:rPr>
              <a:t>  - e quindi di rinunciare - l'eredità si prescrive (cioè può essere esercitato) </a:t>
            </a:r>
            <a:r>
              <a:rPr lang="it-IT" sz="1600" b="1" dirty="0">
                <a:latin typeface="Century" panose="02040604050505020304" pitchFamily="18" charset="0"/>
              </a:rPr>
              <a:t>in dieci anni dal giorno della morte </a:t>
            </a:r>
            <a:r>
              <a:rPr lang="it-IT" sz="1600" dirty="0">
                <a:latin typeface="Century" panose="02040604050505020304" pitchFamily="18" charset="0"/>
              </a:rPr>
              <a:t>del defunto. Il termine di 10 anni può tuttavia essere abbreviato: chiunque vi ha interesse (ad esempio, un creditore personale del chiamato) </a:t>
            </a:r>
            <a:r>
              <a:rPr lang="it-IT" sz="1600" b="1" dirty="0">
                <a:latin typeface="Century" panose="02040604050505020304" pitchFamily="18" charset="0"/>
              </a:rPr>
              <a:t>può chiedere al Tribunale del luogo </a:t>
            </a:r>
            <a:r>
              <a:rPr lang="it-IT" sz="1600" dirty="0">
                <a:latin typeface="Century" panose="02040604050505020304" pitchFamily="18" charset="0"/>
              </a:rPr>
              <a:t>ove si è aperta la successione che sia fissato un termine entro il quale il chiamato dichiari se accetta o rinunzia all'eredità (azione cd. “interrogatoria”). Trascorso questo termine senza che abbia fatto la dichiarazione, il chiamato perde il diritto di accettare l’eredità (art. 481 del Codice civile).</a:t>
            </a:r>
          </a:p>
          <a:p>
            <a:pPr marL="0" indent="0">
              <a:buNone/>
            </a:pPr>
            <a:endParaRPr lang="it-IT" sz="1400"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C8702D9A-C3F0-4084-8730-B2158B0C115B}"/>
              </a:ext>
            </a:extLst>
          </p:cNvPr>
          <p:cNvSpPr>
            <a:spLocks noGrp="1"/>
          </p:cNvSpPr>
          <p:nvPr>
            <p:ph type="sldNum" sz="quarter" idx="12"/>
          </p:nvPr>
        </p:nvSpPr>
        <p:spPr/>
        <p:txBody>
          <a:bodyPr/>
          <a:lstStyle/>
          <a:p>
            <a:fld id="{19798D28-E91C-416C-BE1D-99D2D5871919}" type="slidenum">
              <a:rPr lang="it-IT" smtClean="0"/>
              <a:t>48</a:t>
            </a:fld>
            <a:endParaRPr lang="it-IT" dirty="0"/>
          </a:p>
        </p:txBody>
      </p:sp>
    </p:spTree>
    <p:extLst>
      <p:ext uri="{BB962C8B-B14F-4D97-AF65-F5344CB8AC3E}">
        <p14:creationId xmlns:p14="http://schemas.microsoft.com/office/powerpoint/2010/main" val="29231766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48A6BC-C5DC-4A7B-A5A2-3190E903B1CB}"/>
              </a:ext>
            </a:extLst>
          </p:cNvPr>
          <p:cNvSpPr>
            <a:spLocks noGrp="1"/>
          </p:cNvSpPr>
          <p:nvPr>
            <p:ph type="title"/>
          </p:nvPr>
        </p:nvSpPr>
        <p:spPr>
          <a:xfrm>
            <a:off x="1066800" y="332656"/>
            <a:ext cx="10058400" cy="1077218"/>
          </a:xfrm>
        </p:spPr>
        <p:txBody>
          <a:bodyPr vert="horz" wrap="square" lIns="91440" tIns="45720" rIns="91440" bIns="45720" rtlCol="0" anchor="b">
            <a:spAutoFit/>
          </a:bodyPr>
          <a:lstStyle/>
          <a:p>
            <a:pPr algn="ctr">
              <a:lnSpc>
                <a:spcPct val="100000"/>
              </a:lnSpc>
            </a:pPr>
            <a:r>
              <a:rPr lang="it-IT" sz="3600" b="1" dirty="0">
                <a:solidFill>
                  <a:srgbClr val="002060"/>
                </a:solidFill>
                <a:latin typeface="Century Schoolbook" panose="02040604050505020304" pitchFamily="18" charset="0"/>
              </a:rPr>
              <a:t>Vicende dell’eredità</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Accettazione con beneficio inventario</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72A2BDBD-8A05-4EA2-8F8E-5B23A02811A6}"/>
              </a:ext>
            </a:extLst>
          </p:cNvPr>
          <p:cNvSpPr>
            <a:spLocks noGrp="1"/>
          </p:cNvSpPr>
          <p:nvPr>
            <p:ph idx="1"/>
          </p:nvPr>
        </p:nvSpPr>
        <p:spPr>
          <a:xfrm>
            <a:off x="695400" y="1737360"/>
            <a:ext cx="11377263" cy="4571960"/>
          </a:xfrm>
        </p:spPr>
        <p:txBody>
          <a:bodyPr>
            <a:noAutofit/>
          </a:bodyPr>
          <a:lstStyle/>
          <a:p>
            <a:pPr marL="0" indent="0" algn="just" fontAlgn="base">
              <a:lnSpc>
                <a:spcPct val="120000"/>
              </a:lnSpc>
              <a:buNone/>
            </a:pPr>
            <a:r>
              <a:rPr lang="it-IT" sz="1600" dirty="0">
                <a:latin typeface="Century" panose="02040604050505020304" pitchFamily="18" charset="0"/>
              </a:rPr>
              <a:t>La seconda, a carattere transitorio, si attua mediante l’accettazione dell’eredità con </a:t>
            </a:r>
            <a:r>
              <a:rPr lang="it-IT" sz="1600" b="1" dirty="0">
                <a:latin typeface="Century" panose="02040604050505020304" pitchFamily="18" charset="0"/>
              </a:rPr>
              <a:t>beneficio d’inventario. </a:t>
            </a:r>
          </a:p>
          <a:p>
            <a:pPr marL="0" indent="0" algn="just" fontAlgn="base">
              <a:lnSpc>
                <a:spcPct val="120000"/>
              </a:lnSpc>
              <a:buNone/>
            </a:pPr>
            <a:r>
              <a:rPr lang="it-IT" sz="1600" dirty="0">
                <a:latin typeface="Century" panose="02040604050505020304" pitchFamily="18" charset="0"/>
              </a:rPr>
              <a:t>In tale ipotesi si ha una limitazione legale della responsabilità patrimoniale dell’erede per i debiti ereditari entro il valore massimo dell’eredità ricevuta. Ciò sta a significare che nell’ipotesi si verifichi una </a:t>
            </a:r>
            <a:r>
              <a:rPr lang="it-IT" sz="1600" b="1" dirty="0">
                <a:latin typeface="Century" panose="02040604050505020304" pitchFamily="18" charset="0"/>
              </a:rPr>
              <a:t>successione onerosa, ove le passività eccedano le attività</a:t>
            </a:r>
            <a:r>
              <a:rPr lang="it-IT" sz="1600" dirty="0">
                <a:latin typeface="Century" panose="02040604050505020304" pitchFamily="18" charset="0"/>
              </a:rPr>
              <a:t>, l’erede non sarà chiamato a rispondere delle obbligazioni trasmessegli oltre i limiti del valore del patrimonio ereditario, poiché con l’accettazione dell’eredità con beneficio dell’inventario viene elusa la confusione del suo patrimonio con quello del defunto. </a:t>
            </a:r>
          </a:p>
          <a:p>
            <a:pPr marL="0" indent="0" algn="just" fontAlgn="base">
              <a:lnSpc>
                <a:spcPct val="120000"/>
              </a:lnSpc>
              <a:buNone/>
            </a:pPr>
            <a:r>
              <a:rPr lang="it-IT" sz="1600" dirty="0">
                <a:latin typeface="Century" panose="02040604050505020304" pitchFamily="18" charset="0"/>
              </a:rPr>
              <a:t>Il beneficio d’inventario, di cui la legge ne richiede la forma solenne della dichiarazione ricevuta da un notaio o da un cancelliere del tribunale del circondario ove la successione si è aperta, è rimesso alla facoltà di ogni chiamato, che ha l’onere di specificare nell’atto di accettazione se intenda avvalersi di tale diritto. </a:t>
            </a:r>
          </a:p>
          <a:p>
            <a:pPr marL="0" indent="0" algn="just" fontAlgn="base">
              <a:lnSpc>
                <a:spcPct val="120000"/>
              </a:lnSpc>
              <a:buNone/>
            </a:pPr>
            <a:r>
              <a:rPr lang="it-IT" sz="1600" dirty="0">
                <a:latin typeface="Century" panose="02040604050505020304" pitchFamily="18" charset="0"/>
              </a:rPr>
              <a:t>Chi accetta l’eredità con beneficio di inventario è erede ai sensi dell’</a:t>
            </a:r>
            <a:r>
              <a:rPr lang="it-IT" sz="1600" u="sng" dirty="0">
                <a:latin typeface="Century" panose="02040604050505020304" pitchFamily="18" charset="0"/>
              </a:rPr>
              <a:t>art. 490</a:t>
            </a:r>
            <a:r>
              <a:rPr lang="it-IT" sz="1600" dirty="0">
                <a:latin typeface="Century" panose="02040604050505020304" pitchFamily="18" charset="0"/>
              </a:rPr>
              <a:t>, co. 1. del Codice civile: l’unica </a:t>
            </a:r>
            <a:r>
              <a:rPr lang="it-IT" sz="1600" b="1" dirty="0">
                <a:latin typeface="Century" panose="02040604050505020304" pitchFamily="18" charset="0"/>
              </a:rPr>
              <a:t>differenza</a:t>
            </a:r>
            <a:r>
              <a:rPr lang="it-IT" sz="1600" dirty="0">
                <a:latin typeface="Century" panose="02040604050505020304" pitchFamily="18" charset="0"/>
              </a:rPr>
              <a:t>, rispetto all’accettazione pure e semplice, è che il patrimonio del defunto è tenuto distinto dal quello dell’erede e che, pertanto, l’erede </a:t>
            </a:r>
            <a:r>
              <a:rPr lang="it-IT" sz="1600" b="1" dirty="0">
                <a:latin typeface="Century" panose="02040604050505020304" pitchFamily="18" charset="0"/>
              </a:rPr>
              <a:t>non è tenuto al pagamento dei debiti ereditari</a:t>
            </a:r>
            <a:r>
              <a:rPr lang="it-IT" sz="1600" dirty="0">
                <a:latin typeface="Century" panose="02040604050505020304" pitchFamily="18" charset="0"/>
              </a:rPr>
              <a:t>.</a:t>
            </a:r>
          </a:p>
          <a:p>
            <a:pPr marL="0" indent="0" algn="just" fontAlgn="base">
              <a:lnSpc>
                <a:spcPct val="120000"/>
              </a:lnSpc>
              <a:buNone/>
            </a:pPr>
            <a:r>
              <a:rPr lang="it-IT" sz="1600" b="1" dirty="0">
                <a:latin typeface="Century" panose="02040604050505020304" pitchFamily="18" charset="0"/>
              </a:rPr>
              <a:t>No ipoteche e pignoramenti sui beni </a:t>
            </a:r>
            <a:r>
              <a:rPr lang="it-IT" sz="1600" b="1" dirty="0" err="1">
                <a:latin typeface="Century" panose="02040604050505020304" pitchFamily="18" charset="0"/>
              </a:rPr>
              <a:t>rientanti</a:t>
            </a:r>
            <a:r>
              <a:rPr lang="it-IT" sz="1600" b="1" dirty="0">
                <a:latin typeface="Century" panose="02040604050505020304" pitchFamily="18" charset="0"/>
              </a:rPr>
              <a:t> nell’inventario</a:t>
            </a:r>
          </a:p>
          <a:p>
            <a:pPr algn="just" fontAlgn="base">
              <a:lnSpc>
                <a:spcPct val="120000"/>
              </a:lnSpc>
            </a:pPr>
            <a:endParaRPr lang="it-IT" sz="1600" dirty="0">
              <a:latin typeface="Century" panose="02040604050505020304" pitchFamily="18" charset="0"/>
            </a:endParaRPr>
          </a:p>
          <a:p>
            <a:pPr>
              <a:lnSpc>
                <a:spcPct val="120000"/>
              </a:lnSpc>
            </a:pPr>
            <a:endParaRPr lang="it-IT" sz="1600"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47D0908D-7E99-4DFE-91EF-E796FC7AA1EB}"/>
              </a:ext>
            </a:extLst>
          </p:cNvPr>
          <p:cNvSpPr>
            <a:spLocks noGrp="1"/>
          </p:cNvSpPr>
          <p:nvPr>
            <p:ph type="sldNum" sz="quarter" idx="12"/>
          </p:nvPr>
        </p:nvSpPr>
        <p:spPr/>
        <p:txBody>
          <a:bodyPr/>
          <a:lstStyle/>
          <a:p>
            <a:fld id="{19798D28-E91C-416C-BE1D-99D2D5871919}" type="slidenum">
              <a:rPr lang="it-IT" smtClean="0"/>
              <a:t>49</a:t>
            </a:fld>
            <a:endParaRPr lang="it-IT" dirty="0"/>
          </a:p>
        </p:txBody>
      </p:sp>
    </p:spTree>
    <p:extLst>
      <p:ext uri="{BB962C8B-B14F-4D97-AF65-F5344CB8AC3E}">
        <p14:creationId xmlns:p14="http://schemas.microsoft.com/office/powerpoint/2010/main" val="52492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B17D74-7943-4385-9224-3C6DC711D953}"/>
              </a:ext>
            </a:extLst>
          </p:cNvPr>
          <p:cNvSpPr>
            <a:spLocks noGrp="1"/>
          </p:cNvSpPr>
          <p:nvPr>
            <p:ph type="title"/>
          </p:nvPr>
        </p:nvSpPr>
        <p:spPr>
          <a:xfrm>
            <a:off x="1038398" y="332656"/>
            <a:ext cx="10115204" cy="982157"/>
          </a:xfrm>
        </p:spPr>
        <p:txBody>
          <a:bodyPr>
            <a:normAutofit/>
          </a:bodyPr>
          <a:lstStyle/>
          <a:p>
            <a:pPr algn="ctr"/>
            <a:r>
              <a:rPr lang="it-IT" sz="3600" b="1" dirty="0">
                <a:solidFill>
                  <a:srgbClr val="002060"/>
                </a:solidFill>
                <a:latin typeface="Century Schoolbook" panose="02040604050505020304" pitchFamily="18" charset="0"/>
              </a:rPr>
              <a:t>Il sistema sanzionatorio</a:t>
            </a:r>
            <a:endParaRPr lang="it-IT" sz="3200" dirty="0">
              <a:latin typeface="Century" panose="02040604050505020304" pitchFamily="18" charset="0"/>
            </a:endParaRPr>
          </a:p>
        </p:txBody>
      </p:sp>
      <p:sp>
        <p:nvSpPr>
          <p:cNvPr id="3" name="Segnaposto contenuto 2">
            <a:extLst>
              <a:ext uri="{FF2B5EF4-FFF2-40B4-BE49-F238E27FC236}">
                <a16:creationId xmlns:a16="http://schemas.microsoft.com/office/drawing/2014/main" id="{B62BD036-4810-4399-B29B-410CCD835413}"/>
              </a:ext>
            </a:extLst>
          </p:cNvPr>
          <p:cNvSpPr>
            <a:spLocks noGrp="1"/>
          </p:cNvSpPr>
          <p:nvPr>
            <p:ph idx="1"/>
          </p:nvPr>
        </p:nvSpPr>
        <p:spPr>
          <a:xfrm>
            <a:off x="767408" y="1737360"/>
            <a:ext cx="10729192" cy="4427944"/>
          </a:xfrm>
        </p:spPr>
        <p:txBody>
          <a:bodyPr>
            <a:normAutofit fontScale="47500" lnSpcReduction="20000"/>
          </a:bodyPr>
          <a:lstStyle/>
          <a:p>
            <a:pPr marL="0" indent="0" algn="just">
              <a:lnSpc>
                <a:spcPct val="120000"/>
              </a:lnSpc>
              <a:buNone/>
            </a:pPr>
            <a:r>
              <a:rPr lang="it-IT" sz="3400" dirty="0">
                <a:latin typeface="Century" panose="02040604050505020304" pitchFamily="18" charset="0"/>
              </a:rPr>
              <a:t>Il sistema sanzionatorio amministrativo è fondato su due binari: </a:t>
            </a:r>
          </a:p>
          <a:p>
            <a:pPr algn="just">
              <a:lnSpc>
                <a:spcPct val="120000"/>
              </a:lnSpc>
              <a:buFont typeface="Wingdings" panose="05000000000000000000" pitchFamily="2" charset="2"/>
              <a:buChar char="Ø"/>
            </a:pPr>
            <a:r>
              <a:rPr lang="it-IT" sz="3400" dirty="0">
                <a:latin typeface="Century" panose="02040604050505020304" pitchFamily="18" charset="0"/>
              </a:rPr>
              <a:t> la Legge 24 novembre 1981, n. 689 </a:t>
            </a:r>
            <a:r>
              <a:rPr lang="it-IT" sz="3400" i="1" dirty="0">
                <a:latin typeface="Century" panose="02040604050505020304" pitchFamily="18" charset="0"/>
              </a:rPr>
              <a:t>Modifiche al sistema penale </a:t>
            </a:r>
            <a:r>
              <a:rPr lang="it-IT" sz="3400" dirty="0">
                <a:latin typeface="Century" panose="02040604050505020304" pitchFamily="18" charset="0"/>
              </a:rPr>
              <a:t>che disciplina il procedimento di irrogazione delle sanzioni amministrative diverse da quelle tributarie </a:t>
            </a:r>
          </a:p>
          <a:p>
            <a:pPr algn="just">
              <a:lnSpc>
                <a:spcPct val="120000"/>
              </a:lnSpc>
              <a:buFont typeface="Wingdings" panose="05000000000000000000" pitchFamily="2" charset="2"/>
              <a:buChar char="Ø"/>
            </a:pPr>
            <a:r>
              <a:rPr lang="it-IT" sz="3400" dirty="0">
                <a:latin typeface="Century" panose="02040604050505020304" pitchFamily="18" charset="0"/>
              </a:rPr>
              <a:t> la triade composta dai Decreti Legislativi 471, 472 e 473 del 18 dicembre 1997 recanti la riforma delle sanzioni tributarie</a:t>
            </a:r>
          </a:p>
          <a:p>
            <a:pPr marL="0" indent="0" algn="just">
              <a:lnSpc>
                <a:spcPct val="120000"/>
              </a:lnSpc>
              <a:buNone/>
            </a:pPr>
            <a:r>
              <a:rPr lang="it-IT" sz="3400" dirty="0">
                <a:latin typeface="Century" panose="02040604050505020304" pitchFamily="18" charset="0"/>
              </a:rPr>
              <a:t>In materia di tributi locali, l’articolo 16 comma 1 del </a:t>
            </a:r>
            <a:r>
              <a:rPr lang="it-IT" sz="3400" dirty="0" err="1">
                <a:latin typeface="Century" panose="02040604050505020304" pitchFamily="18" charset="0"/>
              </a:rPr>
              <a:t>D.Lgs</a:t>
            </a:r>
            <a:r>
              <a:rPr lang="it-IT" sz="3400" dirty="0">
                <a:latin typeface="Century" panose="02040604050505020304" pitchFamily="18" charset="0"/>
              </a:rPr>
              <a:t> n. 473/97 fissa una regola di carattere generale: </a:t>
            </a:r>
          </a:p>
          <a:p>
            <a:pPr marL="0" indent="0" algn="just">
              <a:lnSpc>
                <a:spcPct val="120000"/>
              </a:lnSpc>
              <a:buNone/>
            </a:pPr>
            <a:r>
              <a:rPr lang="it-IT" sz="3400" i="1" dirty="0">
                <a:latin typeface="Century" panose="02040604050505020304" pitchFamily="18" charset="0"/>
              </a:rPr>
              <a:t>Alle violazioni delle norme in materia di tributi locali </a:t>
            </a:r>
            <a:r>
              <a:rPr lang="it-IT" sz="3400" b="1" i="1" dirty="0">
                <a:latin typeface="Century" panose="02040604050505020304" pitchFamily="18" charset="0"/>
              </a:rPr>
              <a:t>si applica la disciplina generale sulle sanzioni amministrative</a:t>
            </a:r>
            <a:r>
              <a:rPr lang="it-IT" sz="3400" i="1" dirty="0">
                <a:latin typeface="Century" panose="02040604050505020304" pitchFamily="18" charset="0"/>
              </a:rPr>
              <a:t> per la violazione delle norme tributarie, compresa la disciplina transitoria concernente i procedimenti in corso</a:t>
            </a:r>
          </a:p>
          <a:p>
            <a:pPr marL="0" indent="0" algn="just">
              <a:lnSpc>
                <a:spcPct val="120000"/>
              </a:lnSpc>
              <a:buNone/>
            </a:pPr>
            <a:r>
              <a:rPr lang="it-IT" sz="3400" dirty="0">
                <a:latin typeface="Century" panose="02040604050505020304" pitchFamily="18" charset="0"/>
              </a:rPr>
              <a:t>Il comma 161 dell’articolo 1 della Legge 296/2006, nel definire le regole di accertamento dei tributi locali, rinvia agli articolo 16 e 17 del </a:t>
            </a:r>
            <a:r>
              <a:rPr lang="it-IT" sz="3400" dirty="0" err="1">
                <a:latin typeface="Century" panose="02040604050505020304" pitchFamily="18" charset="0"/>
              </a:rPr>
              <a:t>D.Lgs</a:t>
            </a:r>
            <a:r>
              <a:rPr lang="it-IT" sz="3400" dirty="0">
                <a:latin typeface="Century" panose="02040604050505020304" pitchFamily="18" charset="0"/>
              </a:rPr>
              <a:t> n. 472/1997.</a:t>
            </a:r>
          </a:p>
          <a:p>
            <a:pPr marL="0" indent="0" algn="just">
              <a:lnSpc>
                <a:spcPct val="120000"/>
              </a:lnSpc>
              <a:buNone/>
            </a:pPr>
            <a:r>
              <a:rPr lang="it-IT" sz="3400" dirty="0">
                <a:latin typeface="Century" panose="02040604050505020304" pitchFamily="18" charset="0"/>
              </a:rPr>
              <a:t>I singoli tributi locali, nella maggior parte dei casi, contengono disposizioni che rinviano alle misure sanzionatori di questi Decreti o specifiche misure che definiscono l’entità della sanzione</a:t>
            </a:r>
          </a:p>
          <a:p>
            <a:endParaRPr lang="it-IT" dirty="0"/>
          </a:p>
        </p:txBody>
      </p:sp>
      <p:sp>
        <p:nvSpPr>
          <p:cNvPr id="4" name="Segnaposto numero diapositiva 3">
            <a:extLst>
              <a:ext uri="{FF2B5EF4-FFF2-40B4-BE49-F238E27FC236}">
                <a16:creationId xmlns:a16="http://schemas.microsoft.com/office/drawing/2014/main" id="{615DB2F9-30A6-449D-9685-A83C829C0C6E}"/>
              </a:ext>
            </a:extLst>
          </p:cNvPr>
          <p:cNvSpPr>
            <a:spLocks noGrp="1"/>
          </p:cNvSpPr>
          <p:nvPr>
            <p:ph type="sldNum" sz="quarter" idx="12"/>
          </p:nvPr>
        </p:nvSpPr>
        <p:spPr/>
        <p:txBody>
          <a:bodyPr/>
          <a:lstStyle/>
          <a:p>
            <a:fld id="{19798D28-E91C-416C-BE1D-99D2D5871919}" type="slidenum">
              <a:rPr lang="it-IT" smtClean="0"/>
              <a:t>5</a:t>
            </a:fld>
            <a:endParaRPr lang="it-IT" dirty="0"/>
          </a:p>
        </p:txBody>
      </p:sp>
    </p:spTree>
    <p:extLst>
      <p:ext uri="{BB962C8B-B14F-4D97-AF65-F5344CB8AC3E}">
        <p14:creationId xmlns:p14="http://schemas.microsoft.com/office/powerpoint/2010/main" val="3159993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6676CF-E67D-495E-B9CA-3676CC15C8F4}"/>
              </a:ext>
            </a:extLst>
          </p:cNvPr>
          <p:cNvSpPr>
            <a:spLocks noGrp="1"/>
          </p:cNvSpPr>
          <p:nvPr>
            <p:ph type="title"/>
          </p:nvPr>
        </p:nvSpPr>
        <p:spPr>
          <a:xfrm>
            <a:off x="1051560" y="450285"/>
            <a:ext cx="10088880" cy="1077241"/>
          </a:xfrm>
        </p:spPr>
        <p:txBody>
          <a:bodyPr>
            <a:normAutofit/>
          </a:bodyPr>
          <a:lstStyle/>
          <a:p>
            <a:pPr algn="ctr"/>
            <a:r>
              <a:rPr lang="it-IT" sz="3600" b="1" dirty="0">
                <a:solidFill>
                  <a:srgbClr val="002060"/>
                </a:solidFill>
                <a:latin typeface="Century Schoolbook" panose="02040604050505020304" pitchFamily="18" charset="0"/>
              </a:rPr>
              <a:t>Vicende dell’eredità</a:t>
            </a:r>
            <a:br>
              <a:rPr lang="it-IT" sz="2800" dirty="0">
                <a:latin typeface="Comic Sans MS" panose="030F0702030302020204" pitchFamily="66" charset="0"/>
              </a:rPr>
            </a:br>
            <a:r>
              <a:rPr lang="it-IT" sz="2800" b="1" dirty="0">
                <a:solidFill>
                  <a:srgbClr val="002060"/>
                </a:solidFill>
                <a:latin typeface="Century Schoolbook" panose="02040604050505020304" pitchFamily="18" charset="0"/>
              </a:rPr>
              <a:t>Eredità giacente</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3A302243-50F0-4E69-A6F2-239C9666C578}"/>
              </a:ext>
            </a:extLst>
          </p:cNvPr>
          <p:cNvSpPr>
            <a:spLocks noGrp="1"/>
          </p:cNvSpPr>
          <p:nvPr>
            <p:ph idx="1"/>
          </p:nvPr>
        </p:nvSpPr>
        <p:spPr>
          <a:xfrm>
            <a:off x="1115268" y="2348880"/>
            <a:ext cx="10043160" cy="2879410"/>
          </a:xfrm>
        </p:spPr>
        <p:txBody>
          <a:bodyPr>
            <a:normAutofit/>
          </a:bodyPr>
          <a:lstStyle/>
          <a:p>
            <a:pPr marL="0" indent="0" algn="just" fontAlgn="base">
              <a:lnSpc>
                <a:spcPct val="100000"/>
              </a:lnSpc>
              <a:buNone/>
            </a:pPr>
            <a:r>
              <a:rPr lang="it-IT" dirty="0">
                <a:latin typeface="Century" panose="02040604050505020304" pitchFamily="18" charset="0"/>
              </a:rPr>
              <a:t>Se la situazione si protrae ed il chiamato all’eredità non accetta, oppure non è nel possesso dei beni ereditati, ai sensi dell’art. 528 del Codice civile, si costituisce </a:t>
            </a:r>
            <a:r>
              <a:rPr lang="it-IT" b="1" dirty="0">
                <a:latin typeface="Century" panose="02040604050505020304" pitchFamily="18" charset="0"/>
              </a:rPr>
              <a:t>eredità giacente </a:t>
            </a:r>
            <a:r>
              <a:rPr lang="it-IT" dirty="0">
                <a:latin typeface="Century" panose="02040604050505020304" pitchFamily="18" charset="0"/>
              </a:rPr>
              <a:t>ed occorre eleggere un curatore del patrimonio ereditario.</a:t>
            </a:r>
          </a:p>
          <a:p>
            <a:pPr marL="0" indent="0" algn="just">
              <a:lnSpc>
                <a:spcPct val="100000"/>
              </a:lnSpc>
              <a:buNone/>
            </a:pPr>
            <a:r>
              <a:rPr lang="it-IT" u="sng" dirty="0">
                <a:latin typeface="Century" panose="02040604050505020304" pitchFamily="18" charset="0"/>
              </a:rPr>
              <a:t>In questo caso il soggetto passivo d’imposta non è individuato nel “patrimonio ereditario”, bensì, in colui al quale verrà attribuita successivamente l’eredità in via definitiva e pertanto le imposte verranno liquidate, dal curatore, durante il periodo di eredità giacente, in via provvisoria.</a:t>
            </a:r>
          </a:p>
        </p:txBody>
      </p:sp>
      <p:sp>
        <p:nvSpPr>
          <p:cNvPr id="4" name="Segnaposto numero diapositiva 3">
            <a:extLst>
              <a:ext uri="{FF2B5EF4-FFF2-40B4-BE49-F238E27FC236}">
                <a16:creationId xmlns:a16="http://schemas.microsoft.com/office/drawing/2014/main" id="{526963FD-EEC8-4B8D-94C3-23407012FBFA}"/>
              </a:ext>
            </a:extLst>
          </p:cNvPr>
          <p:cNvSpPr>
            <a:spLocks noGrp="1"/>
          </p:cNvSpPr>
          <p:nvPr>
            <p:ph type="sldNum" sz="quarter" idx="12"/>
          </p:nvPr>
        </p:nvSpPr>
        <p:spPr/>
        <p:txBody>
          <a:bodyPr/>
          <a:lstStyle/>
          <a:p>
            <a:fld id="{19798D28-E91C-416C-BE1D-99D2D5871919}" type="slidenum">
              <a:rPr lang="it-IT" smtClean="0"/>
              <a:t>50</a:t>
            </a:fld>
            <a:endParaRPr lang="it-IT" dirty="0"/>
          </a:p>
        </p:txBody>
      </p:sp>
    </p:spTree>
    <p:extLst>
      <p:ext uri="{BB962C8B-B14F-4D97-AF65-F5344CB8AC3E}">
        <p14:creationId xmlns:p14="http://schemas.microsoft.com/office/powerpoint/2010/main" val="6650230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04331F-6298-47E7-BD84-CC2DCA3F36FD}"/>
              </a:ext>
            </a:extLst>
          </p:cNvPr>
          <p:cNvSpPr>
            <a:spLocks noGrp="1"/>
          </p:cNvSpPr>
          <p:nvPr>
            <p:ph type="title"/>
          </p:nvPr>
        </p:nvSpPr>
        <p:spPr>
          <a:xfrm>
            <a:off x="993995" y="404664"/>
            <a:ext cx="10115203" cy="1120634"/>
          </a:xfrm>
        </p:spPr>
        <p:txBody>
          <a:bodyPr>
            <a:normAutofit/>
          </a:bodyPr>
          <a:lstStyle/>
          <a:p>
            <a:pPr algn="ctr"/>
            <a:r>
              <a:rPr lang="it-IT" sz="3600" b="1" dirty="0">
                <a:solidFill>
                  <a:srgbClr val="002060"/>
                </a:solidFill>
                <a:latin typeface="Century" panose="02040604050505020304" pitchFamily="18" charset="0"/>
              </a:rPr>
              <a:t>Nuovo Codice della crisi d’impresa </a:t>
            </a:r>
            <a:br>
              <a:rPr lang="it-IT" sz="3600" b="1" dirty="0">
                <a:solidFill>
                  <a:srgbClr val="002060"/>
                </a:solidFill>
                <a:latin typeface="Century" panose="02040604050505020304" pitchFamily="18" charset="0"/>
              </a:rPr>
            </a:br>
            <a:r>
              <a:rPr lang="it-IT" sz="3600" b="1" dirty="0">
                <a:solidFill>
                  <a:srgbClr val="002060"/>
                </a:solidFill>
                <a:latin typeface="Century" panose="02040604050505020304" pitchFamily="18" charset="0"/>
              </a:rPr>
              <a:t>e dell’insolvenza</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BCE70AB9-6AE2-4792-8BCF-5828524A388E}"/>
              </a:ext>
            </a:extLst>
          </p:cNvPr>
          <p:cNvSpPr>
            <a:spLocks noGrp="1"/>
          </p:cNvSpPr>
          <p:nvPr>
            <p:ph idx="1"/>
          </p:nvPr>
        </p:nvSpPr>
        <p:spPr>
          <a:xfrm>
            <a:off x="865064" y="2204864"/>
            <a:ext cx="10373067" cy="3815514"/>
          </a:xfrm>
        </p:spPr>
        <p:txBody>
          <a:bodyPr>
            <a:normAutofit/>
          </a:bodyPr>
          <a:lstStyle/>
          <a:p>
            <a:pPr marL="0" indent="0" algn="just">
              <a:buNone/>
            </a:pPr>
            <a:r>
              <a:rPr lang="it-IT" dirty="0">
                <a:latin typeface="Century" panose="02040604050505020304" pitchFamily="18" charset="0"/>
              </a:rPr>
              <a:t>Le novità introdotte dal </a:t>
            </a:r>
            <a:r>
              <a:rPr lang="it-IT" dirty="0" err="1">
                <a:latin typeface="Century" panose="02040604050505020304" pitchFamily="18" charset="0"/>
              </a:rPr>
              <a:t>D.Lgs.</a:t>
            </a:r>
            <a:r>
              <a:rPr lang="it-IT" dirty="0">
                <a:latin typeface="Century" panose="02040604050505020304" pitchFamily="18" charset="0"/>
              </a:rPr>
              <a:t> </a:t>
            </a:r>
            <a:r>
              <a:rPr lang="it-IT" b="1" dirty="0">
                <a:latin typeface="Century" panose="02040604050505020304" pitchFamily="18" charset="0"/>
              </a:rPr>
              <a:t>n. 14 del 12 gennaio 2019 </a:t>
            </a:r>
            <a:r>
              <a:rPr lang="it-IT" dirty="0">
                <a:latin typeface="Century" panose="02040604050505020304" pitchFamily="18" charset="0"/>
              </a:rPr>
              <a:t>entreranno in vigore tra 18 mesi, il 15 agosto 2020, salvo anticipo per alcune delle misure introdotte.</a:t>
            </a:r>
          </a:p>
          <a:p>
            <a:pPr marL="0" indent="0" algn="just">
              <a:buNone/>
            </a:pPr>
            <a:r>
              <a:rPr lang="it-IT" dirty="0">
                <a:latin typeface="Century" panose="02040604050505020304" pitchFamily="18" charset="0"/>
              </a:rPr>
              <a:t>Con la pubblicazione in Gazzetta Ufficiale del</a:t>
            </a:r>
            <a:r>
              <a:rPr lang="it-IT" b="1" dirty="0">
                <a:latin typeface="Century" panose="02040604050505020304" pitchFamily="18" charset="0"/>
              </a:rPr>
              <a:t> testo del nuovo Codice</a:t>
            </a:r>
            <a:r>
              <a:rPr lang="it-IT" dirty="0">
                <a:latin typeface="Century" panose="02040604050505020304" pitchFamily="18" charset="0"/>
              </a:rPr>
              <a:t> della crisi d’impresa e dell’insolvenza si completa l’iter formale per l’attuazione della </a:t>
            </a:r>
            <a:r>
              <a:rPr lang="it-IT" b="1" dirty="0">
                <a:latin typeface="Century" panose="02040604050505020304" pitchFamily="18" charset="0"/>
              </a:rPr>
              <a:t>riforma</a:t>
            </a:r>
            <a:r>
              <a:rPr lang="it-IT" dirty="0">
                <a:latin typeface="Century" panose="02040604050505020304" pitchFamily="18" charset="0"/>
              </a:rPr>
              <a:t> che, tra le importanti novità, </a:t>
            </a:r>
            <a:r>
              <a:rPr lang="it-IT" b="1" dirty="0">
                <a:latin typeface="Century" panose="02040604050505020304" pitchFamily="18" charset="0"/>
              </a:rPr>
              <a:t>cancella la parola fallimento</a:t>
            </a:r>
            <a:r>
              <a:rPr lang="it-IT" dirty="0">
                <a:latin typeface="Century" panose="02040604050505020304" pitchFamily="18" charset="0"/>
              </a:rPr>
              <a:t> ed introduce una terminologia</a:t>
            </a:r>
          </a:p>
          <a:p>
            <a:pPr marL="0" indent="0" algn="just">
              <a:buNone/>
            </a:pPr>
            <a:r>
              <a:rPr lang="it-IT" dirty="0">
                <a:latin typeface="Century" panose="02040604050505020304" pitchFamily="18" charset="0"/>
              </a:rPr>
              <a:t>Il Codice ha l’obiettivo di riformare in modo organico la disciplina delle procedure concorsuali, con due principali finalità: </a:t>
            </a:r>
          </a:p>
          <a:p>
            <a:pPr marL="0" indent="0" algn="just">
              <a:buNone/>
            </a:pPr>
            <a:r>
              <a:rPr lang="it-IT" dirty="0">
                <a:latin typeface="Century" panose="02040604050505020304" pitchFamily="18" charset="0"/>
              </a:rPr>
              <a:t>- consentire una diagnosi precoce dello stato di difficoltà delle imprese;</a:t>
            </a:r>
          </a:p>
          <a:p>
            <a:pPr marL="0" indent="0" algn="just">
              <a:buNone/>
            </a:pPr>
            <a:r>
              <a:rPr lang="it-IT" dirty="0">
                <a:latin typeface="Century" panose="02040604050505020304" pitchFamily="18" charset="0"/>
              </a:rPr>
              <a:t>- salvaguardare la capacità imprenditoriale di coloro che vanno incontro a un fallimento di impresa dovuto a particolari contingenze.</a:t>
            </a:r>
          </a:p>
        </p:txBody>
      </p:sp>
      <p:sp>
        <p:nvSpPr>
          <p:cNvPr id="4" name="Segnaposto numero diapositiva 3">
            <a:extLst>
              <a:ext uri="{FF2B5EF4-FFF2-40B4-BE49-F238E27FC236}">
                <a16:creationId xmlns:a16="http://schemas.microsoft.com/office/drawing/2014/main" id="{3A8619FE-544B-466D-8358-E98CA097FF8F}"/>
              </a:ext>
            </a:extLst>
          </p:cNvPr>
          <p:cNvSpPr>
            <a:spLocks noGrp="1"/>
          </p:cNvSpPr>
          <p:nvPr>
            <p:ph type="sldNum" sz="quarter" idx="12"/>
          </p:nvPr>
        </p:nvSpPr>
        <p:spPr/>
        <p:txBody>
          <a:bodyPr/>
          <a:lstStyle/>
          <a:p>
            <a:fld id="{19798D28-E91C-416C-BE1D-99D2D5871919}" type="slidenum">
              <a:rPr lang="it-IT" smtClean="0"/>
              <a:t>51</a:t>
            </a:fld>
            <a:endParaRPr lang="it-IT" dirty="0"/>
          </a:p>
        </p:txBody>
      </p:sp>
    </p:spTree>
    <p:extLst>
      <p:ext uri="{BB962C8B-B14F-4D97-AF65-F5344CB8AC3E}">
        <p14:creationId xmlns:p14="http://schemas.microsoft.com/office/powerpoint/2010/main" val="34011884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58A91B0F-D9AB-416C-90DE-7516E8493F06}"/>
              </a:ext>
            </a:extLst>
          </p:cNvPr>
          <p:cNvSpPr>
            <a:spLocks noGrp="1"/>
          </p:cNvSpPr>
          <p:nvPr>
            <p:ph type="title"/>
          </p:nvPr>
        </p:nvSpPr>
        <p:spPr>
          <a:xfrm>
            <a:off x="993995" y="404664"/>
            <a:ext cx="10115203" cy="1120634"/>
          </a:xfrm>
        </p:spPr>
        <p:txBody>
          <a:bodyPr>
            <a:normAutofit/>
          </a:bodyPr>
          <a:lstStyle/>
          <a:p>
            <a:pPr algn="ctr"/>
            <a:r>
              <a:rPr lang="it-IT" sz="3600" b="1" dirty="0">
                <a:solidFill>
                  <a:srgbClr val="002060"/>
                </a:solidFill>
                <a:latin typeface="Century" panose="02040604050505020304" pitchFamily="18" charset="0"/>
              </a:rPr>
              <a:t>Nuovo Codice della crisi d’impresa </a:t>
            </a:r>
            <a:br>
              <a:rPr lang="it-IT" sz="3600" b="1" dirty="0">
                <a:solidFill>
                  <a:srgbClr val="002060"/>
                </a:solidFill>
                <a:latin typeface="Century" panose="02040604050505020304" pitchFamily="18" charset="0"/>
              </a:rPr>
            </a:br>
            <a:r>
              <a:rPr lang="it-IT" sz="3600" b="1" dirty="0">
                <a:solidFill>
                  <a:srgbClr val="002060"/>
                </a:solidFill>
                <a:latin typeface="Century" panose="02040604050505020304" pitchFamily="18" charset="0"/>
              </a:rPr>
              <a:t>e dell’insolvenza</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2C513725-89F6-4121-AD11-3152EFD011D3}"/>
              </a:ext>
            </a:extLst>
          </p:cNvPr>
          <p:cNvSpPr>
            <a:spLocks noGrp="1"/>
          </p:cNvSpPr>
          <p:nvPr>
            <p:ph idx="1"/>
          </p:nvPr>
        </p:nvSpPr>
        <p:spPr>
          <a:xfrm>
            <a:off x="839416" y="1845734"/>
            <a:ext cx="10729192" cy="4391578"/>
          </a:xfrm>
        </p:spPr>
        <p:txBody>
          <a:bodyPr>
            <a:noAutofit/>
          </a:bodyPr>
          <a:lstStyle/>
          <a:p>
            <a:pPr algn="just">
              <a:lnSpc>
                <a:spcPct val="120000"/>
              </a:lnSpc>
              <a:buFont typeface="Wingdings" panose="05000000000000000000" pitchFamily="2" charset="2"/>
              <a:buChar char="q"/>
            </a:pPr>
            <a:r>
              <a:rPr lang="it-IT" sz="1500" dirty="0">
                <a:latin typeface="Century" panose="02040604050505020304" pitchFamily="18" charset="0"/>
              </a:rPr>
              <a:t> Si </a:t>
            </a:r>
            <a:r>
              <a:rPr lang="it-IT" sz="1500" b="1" dirty="0">
                <a:latin typeface="Century" panose="02040604050505020304" pitchFamily="18" charset="0"/>
              </a:rPr>
              <a:t>sostituisce il termine fallimento con l’espressione “liquidazione giudiziale”</a:t>
            </a:r>
            <a:r>
              <a:rPr lang="it-IT" sz="1500" dirty="0">
                <a:latin typeface="Century" panose="02040604050505020304" pitchFamily="18" charset="0"/>
              </a:rPr>
              <a:t> in conformità a quanto avviene in altri Paesi europei, come la Francia o la Spagna, al fine di evitare il discredito sociale anche personale che anche storicamente si accompagna alla parola “fallito”</a:t>
            </a:r>
          </a:p>
          <a:p>
            <a:pPr algn="just">
              <a:lnSpc>
                <a:spcPct val="120000"/>
              </a:lnSpc>
              <a:buFont typeface="Wingdings" panose="05000000000000000000" pitchFamily="2" charset="2"/>
              <a:buChar char="q"/>
            </a:pPr>
            <a:r>
              <a:rPr lang="it-IT" sz="1500" dirty="0">
                <a:latin typeface="Century" panose="02040604050505020304" pitchFamily="18" charset="0"/>
              </a:rPr>
              <a:t> Si introduce un </a:t>
            </a:r>
            <a:r>
              <a:rPr lang="it-IT" sz="1500" b="1" dirty="0">
                <a:latin typeface="Century" panose="02040604050505020304" pitchFamily="18" charset="0"/>
              </a:rPr>
              <a:t>sistema di allerta</a:t>
            </a:r>
            <a:r>
              <a:rPr lang="it-IT" sz="1500" dirty="0">
                <a:latin typeface="Century" panose="02040604050505020304" pitchFamily="18" charset="0"/>
              </a:rPr>
              <a:t> finalizzato a consentire la pronta emersione della crisi, nella prospettiva del risanamento dell’impresa e comunque del più elevato soddisfacimento dei creditori</a:t>
            </a:r>
          </a:p>
          <a:p>
            <a:pPr algn="just">
              <a:lnSpc>
                <a:spcPct val="120000"/>
              </a:lnSpc>
              <a:buFont typeface="Wingdings" panose="05000000000000000000" pitchFamily="2" charset="2"/>
              <a:buChar char="q"/>
            </a:pPr>
            <a:r>
              <a:rPr lang="it-IT" sz="1500" dirty="0">
                <a:latin typeface="Century" panose="02040604050505020304" pitchFamily="18" charset="0"/>
              </a:rPr>
              <a:t> Si dà priorità di trattazione alle proposte che comportino il superamento della crisi assicurando </a:t>
            </a:r>
            <a:r>
              <a:rPr lang="it-IT" sz="1500" b="1" dirty="0">
                <a:latin typeface="Century" panose="02040604050505020304" pitchFamily="18" charset="0"/>
              </a:rPr>
              <a:t>continuità aziendale</a:t>
            </a:r>
            <a:endParaRPr lang="it-IT" sz="1500" dirty="0">
              <a:latin typeface="Century" panose="02040604050505020304" pitchFamily="18" charset="0"/>
            </a:endParaRPr>
          </a:p>
          <a:p>
            <a:pPr algn="just">
              <a:lnSpc>
                <a:spcPct val="120000"/>
              </a:lnSpc>
              <a:buFont typeface="Wingdings" panose="05000000000000000000" pitchFamily="2" charset="2"/>
              <a:buChar char="q"/>
            </a:pPr>
            <a:r>
              <a:rPr lang="it-IT" sz="1500" dirty="0">
                <a:latin typeface="Century" panose="02040604050505020304" pitchFamily="18" charset="0"/>
              </a:rPr>
              <a:t> Si privilegiano, tra gli strumenti di gestione delle crisi e dell’insolvenza, le procedure alternative a quelle dell’esecuzione giudiziale</a:t>
            </a:r>
          </a:p>
          <a:p>
            <a:pPr algn="just">
              <a:lnSpc>
                <a:spcPct val="120000"/>
              </a:lnSpc>
              <a:buFont typeface="Wingdings" panose="05000000000000000000" pitchFamily="2" charset="2"/>
              <a:buChar char="q"/>
            </a:pPr>
            <a:r>
              <a:rPr lang="it-IT" sz="1500" dirty="0">
                <a:latin typeface="Century" panose="02040604050505020304" pitchFamily="18" charset="0"/>
              </a:rPr>
              <a:t> Si uniforma e si semplifica la disciplina dei diversi riti speciali previsti dalle disposizioni in materia concorsuale</a:t>
            </a:r>
          </a:p>
          <a:p>
            <a:pPr algn="just">
              <a:lnSpc>
                <a:spcPct val="120000"/>
              </a:lnSpc>
              <a:buFont typeface="Wingdings" panose="05000000000000000000" pitchFamily="2" charset="2"/>
              <a:buChar char="q"/>
            </a:pPr>
            <a:r>
              <a:rPr lang="it-IT" sz="1500" dirty="0">
                <a:latin typeface="Century" panose="02040604050505020304" pitchFamily="18" charset="0"/>
              </a:rPr>
              <a:t> Si prevede la </a:t>
            </a:r>
            <a:r>
              <a:rPr lang="it-IT" sz="1500" b="1" dirty="0">
                <a:latin typeface="Century" panose="02040604050505020304" pitchFamily="18" charset="0"/>
              </a:rPr>
              <a:t>riduzione della durata e dei costi</a:t>
            </a:r>
            <a:r>
              <a:rPr lang="it-IT" sz="1500" dirty="0">
                <a:latin typeface="Century" panose="02040604050505020304" pitchFamily="18" charset="0"/>
              </a:rPr>
              <a:t> delle procedure concorsuali</a:t>
            </a:r>
          </a:p>
          <a:p>
            <a:pPr algn="just">
              <a:lnSpc>
                <a:spcPct val="120000"/>
              </a:lnSpc>
              <a:buFont typeface="Wingdings" panose="05000000000000000000" pitchFamily="2" charset="2"/>
              <a:buChar char="q"/>
            </a:pPr>
            <a:r>
              <a:rPr lang="it-IT" sz="1500" dirty="0">
                <a:latin typeface="Century" panose="02040604050505020304" pitchFamily="18" charset="0"/>
              </a:rPr>
              <a:t> Si istituisce presso il Ministero della giustizia un albo dei soggetti destinati a svolgere su incarico del tribunale funzioni di gestione o di controllo nell’ambito di procedure concorsuali,</a:t>
            </a:r>
          </a:p>
        </p:txBody>
      </p:sp>
      <p:sp>
        <p:nvSpPr>
          <p:cNvPr id="4" name="Segnaposto numero diapositiva 3">
            <a:extLst>
              <a:ext uri="{FF2B5EF4-FFF2-40B4-BE49-F238E27FC236}">
                <a16:creationId xmlns:a16="http://schemas.microsoft.com/office/drawing/2014/main" id="{797072C7-0627-41B4-B85F-9E2329EC1E64}"/>
              </a:ext>
            </a:extLst>
          </p:cNvPr>
          <p:cNvSpPr>
            <a:spLocks noGrp="1"/>
          </p:cNvSpPr>
          <p:nvPr>
            <p:ph type="sldNum" sz="quarter" idx="12"/>
          </p:nvPr>
        </p:nvSpPr>
        <p:spPr/>
        <p:txBody>
          <a:bodyPr/>
          <a:lstStyle/>
          <a:p>
            <a:fld id="{19798D28-E91C-416C-BE1D-99D2D5871919}" type="slidenum">
              <a:rPr lang="it-IT" smtClean="0"/>
              <a:t>52</a:t>
            </a:fld>
            <a:endParaRPr lang="it-IT" dirty="0"/>
          </a:p>
        </p:txBody>
      </p:sp>
    </p:spTree>
    <p:extLst>
      <p:ext uri="{BB962C8B-B14F-4D97-AF65-F5344CB8AC3E}">
        <p14:creationId xmlns:p14="http://schemas.microsoft.com/office/powerpoint/2010/main" val="27493578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4BAF7D-22A8-4CA8-9B17-9679156E0577}"/>
              </a:ext>
            </a:extLst>
          </p:cNvPr>
          <p:cNvSpPr>
            <a:spLocks noGrp="1"/>
          </p:cNvSpPr>
          <p:nvPr>
            <p:ph type="title"/>
          </p:nvPr>
        </p:nvSpPr>
        <p:spPr>
          <a:xfrm>
            <a:off x="1097280" y="286604"/>
            <a:ext cx="9895264" cy="1120634"/>
          </a:xfrm>
        </p:spPr>
        <p:txBody>
          <a:bodyPr>
            <a:normAutofit/>
          </a:bodyPr>
          <a:lstStyle/>
          <a:p>
            <a:pPr algn="ctr"/>
            <a:r>
              <a:rPr lang="it-IT" sz="3600" b="1" dirty="0">
                <a:solidFill>
                  <a:srgbClr val="002060"/>
                </a:solidFill>
                <a:latin typeface="Century Schoolbook" panose="02040604050505020304" pitchFamily="18" charset="0"/>
              </a:rPr>
              <a:t>La crisi dell’impresa</a:t>
            </a:r>
            <a:br>
              <a:rPr lang="it-IT" sz="32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In attesa dell’attuazione del nuovo Codice</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93045D65-3E9A-45AB-BB7A-BD4AFE44E649}"/>
              </a:ext>
            </a:extLst>
          </p:cNvPr>
          <p:cNvSpPr>
            <a:spLocks noGrp="1"/>
          </p:cNvSpPr>
          <p:nvPr>
            <p:ph idx="1"/>
          </p:nvPr>
        </p:nvSpPr>
        <p:spPr>
          <a:xfrm>
            <a:off x="896219" y="1988840"/>
            <a:ext cx="10316264" cy="4175554"/>
          </a:xfrm>
        </p:spPr>
        <p:txBody>
          <a:bodyPr>
            <a:normAutofit fontScale="85000" lnSpcReduction="10000"/>
          </a:bodyPr>
          <a:lstStyle/>
          <a:p>
            <a:pPr marL="0" indent="0" algn="just">
              <a:buNone/>
            </a:pPr>
            <a:r>
              <a:rPr lang="it-IT" sz="1800" dirty="0">
                <a:latin typeface="Century" panose="02040604050505020304" pitchFamily="18" charset="0"/>
              </a:rPr>
              <a:t>Le soluzioni alla crisi di impresa sono disciplinate dal Regio Decreto n. 267/1942 (cd. Legge fallimentare), che comprende diverse procedure:</a:t>
            </a:r>
          </a:p>
          <a:p>
            <a:pPr lvl="0" algn="just">
              <a:buFont typeface="Wingdings" panose="05000000000000000000" pitchFamily="2" charset="2"/>
              <a:buChar char="ü"/>
            </a:pPr>
            <a:r>
              <a:rPr lang="it-IT" sz="1800" dirty="0">
                <a:latin typeface="Century" panose="02040604050505020304" pitchFamily="18" charset="0"/>
              </a:rPr>
              <a:t>il Piano di risanamento (art. 67)</a:t>
            </a:r>
          </a:p>
          <a:p>
            <a:pPr lvl="0" algn="just">
              <a:buFont typeface="Wingdings" panose="05000000000000000000" pitchFamily="2" charset="2"/>
              <a:buChar char="ü"/>
            </a:pPr>
            <a:r>
              <a:rPr lang="it-IT" sz="1800" dirty="0">
                <a:latin typeface="Century" panose="02040604050505020304" pitchFamily="18" charset="0"/>
              </a:rPr>
              <a:t>l’accordo di ristrutturazione dei debiti (art. 182-bis)</a:t>
            </a:r>
          </a:p>
          <a:p>
            <a:pPr lvl="0" algn="just">
              <a:buFont typeface="Wingdings" panose="05000000000000000000" pitchFamily="2" charset="2"/>
              <a:buChar char="ü"/>
            </a:pPr>
            <a:r>
              <a:rPr lang="it-IT" sz="1800" dirty="0">
                <a:latin typeface="Century" panose="02040604050505020304" pitchFamily="18" charset="0"/>
              </a:rPr>
              <a:t>il concordato preventivo  (artt. 160-186 bis)</a:t>
            </a:r>
          </a:p>
          <a:p>
            <a:pPr lvl="0" algn="just">
              <a:buFont typeface="Wingdings" panose="05000000000000000000" pitchFamily="2" charset="2"/>
              <a:buChar char="ü"/>
            </a:pPr>
            <a:r>
              <a:rPr lang="it-IT" sz="1800" dirty="0">
                <a:latin typeface="Century" panose="02040604050505020304" pitchFamily="18" charset="0"/>
              </a:rPr>
              <a:t>il concordato fallimentare (artt. 124-141)</a:t>
            </a:r>
          </a:p>
          <a:p>
            <a:pPr lvl="0" algn="just">
              <a:buFont typeface="Wingdings" panose="05000000000000000000" pitchFamily="2" charset="2"/>
              <a:buChar char="ü"/>
            </a:pPr>
            <a:r>
              <a:rPr lang="it-IT" sz="1800" dirty="0">
                <a:latin typeface="Century" panose="02040604050505020304" pitchFamily="18" charset="0"/>
              </a:rPr>
              <a:t>la liquidazione coatta amministrativa (artt. 194 – 215) applicabile solo per i soggetti  individuati dalla legge</a:t>
            </a:r>
          </a:p>
          <a:p>
            <a:pPr lvl="0" algn="just">
              <a:buFont typeface="Wingdings" panose="05000000000000000000" pitchFamily="2" charset="2"/>
              <a:buChar char="ü"/>
            </a:pPr>
            <a:r>
              <a:rPr lang="it-IT" sz="1800" dirty="0">
                <a:latin typeface="Century" panose="02040604050505020304" pitchFamily="18" charset="0"/>
              </a:rPr>
              <a:t>il fallimento</a:t>
            </a:r>
          </a:p>
          <a:p>
            <a:pPr marL="0" indent="0" algn="just">
              <a:buNone/>
            </a:pPr>
            <a:r>
              <a:rPr lang="it-IT" sz="1800" dirty="0">
                <a:latin typeface="Century" panose="02040604050505020304" pitchFamily="18" charset="0"/>
              </a:rPr>
              <a:t>Le procedure extra giudiziali  non richiedono un intervento del tribunale ed è questo il caso del Piano di risanamento, unica soluzione alla crisi di impresa che non comporta particolari formalità.</a:t>
            </a:r>
          </a:p>
          <a:p>
            <a:pPr marL="0" indent="0" algn="just">
              <a:buNone/>
            </a:pPr>
            <a:r>
              <a:rPr lang="it-IT" sz="1800" dirty="0">
                <a:latin typeface="Century" panose="02040604050505020304" pitchFamily="18" charset="0"/>
              </a:rPr>
              <a:t>L’accordo di ristrutturazione del debito e il concordato preventivo sono soluzioni giudiziali che hanno simili condizioni di accesso della procedura fallimentare mediante domanda in Tribunale</a:t>
            </a:r>
          </a:p>
          <a:p>
            <a:pPr marL="0" indent="0" algn="just">
              <a:buNone/>
            </a:pPr>
            <a:r>
              <a:rPr lang="it-IT" sz="1800" b="1" dirty="0">
                <a:latin typeface="Century" panose="02040604050505020304" pitchFamily="18" charset="0"/>
              </a:rPr>
              <a:t>www.portaledeicreditori.it</a:t>
            </a:r>
          </a:p>
        </p:txBody>
      </p:sp>
      <p:sp>
        <p:nvSpPr>
          <p:cNvPr id="4" name="Segnaposto numero diapositiva 3">
            <a:extLst>
              <a:ext uri="{FF2B5EF4-FFF2-40B4-BE49-F238E27FC236}">
                <a16:creationId xmlns:a16="http://schemas.microsoft.com/office/drawing/2014/main" id="{1D4D7369-1E2A-4640-932B-5C4B61C71615}"/>
              </a:ext>
            </a:extLst>
          </p:cNvPr>
          <p:cNvSpPr>
            <a:spLocks noGrp="1"/>
          </p:cNvSpPr>
          <p:nvPr>
            <p:ph type="sldNum" sz="quarter" idx="12"/>
          </p:nvPr>
        </p:nvSpPr>
        <p:spPr/>
        <p:txBody>
          <a:bodyPr/>
          <a:lstStyle/>
          <a:p>
            <a:fld id="{19798D28-E91C-416C-BE1D-99D2D5871919}" type="slidenum">
              <a:rPr lang="it-IT" smtClean="0"/>
              <a:t>53</a:t>
            </a:fld>
            <a:endParaRPr lang="it-IT" dirty="0"/>
          </a:p>
        </p:txBody>
      </p:sp>
    </p:spTree>
    <p:extLst>
      <p:ext uri="{BB962C8B-B14F-4D97-AF65-F5344CB8AC3E}">
        <p14:creationId xmlns:p14="http://schemas.microsoft.com/office/powerpoint/2010/main" val="17823095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34F766-D365-4C1D-9D92-B1E16C0226B9}"/>
              </a:ext>
            </a:extLst>
          </p:cNvPr>
          <p:cNvSpPr>
            <a:spLocks noGrp="1"/>
          </p:cNvSpPr>
          <p:nvPr>
            <p:ph type="title"/>
          </p:nvPr>
        </p:nvSpPr>
        <p:spPr>
          <a:xfrm>
            <a:off x="1066800" y="286603"/>
            <a:ext cx="9997752" cy="910149"/>
          </a:xfrm>
        </p:spPr>
        <p:txBody>
          <a:bodyPr>
            <a:normAutofit/>
          </a:bodyPr>
          <a:lstStyle/>
          <a:p>
            <a:pPr algn="ctr"/>
            <a:r>
              <a:rPr lang="it-IT" sz="3600" b="1" dirty="0">
                <a:solidFill>
                  <a:srgbClr val="002060"/>
                </a:solidFill>
                <a:latin typeface="Century Schoolbook" panose="02040604050505020304" pitchFamily="18" charset="0"/>
              </a:rPr>
              <a:t>L’accordo di ristrutturazione dei debiti</a:t>
            </a:r>
          </a:p>
        </p:txBody>
      </p:sp>
      <p:sp>
        <p:nvSpPr>
          <p:cNvPr id="3" name="Segnaposto contenuto 2">
            <a:extLst>
              <a:ext uri="{FF2B5EF4-FFF2-40B4-BE49-F238E27FC236}">
                <a16:creationId xmlns:a16="http://schemas.microsoft.com/office/drawing/2014/main" id="{F767A3E1-F547-4520-AFC1-0AF0E780C40F}"/>
              </a:ext>
            </a:extLst>
          </p:cNvPr>
          <p:cNvSpPr>
            <a:spLocks noGrp="1"/>
          </p:cNvSpPr>
          <p:nvPr>
            <p:ph idx="1"/>
          </p:nvPr>
        </p:nvSpPr>
        <p:spPr>
          <a:xfrm>
            <a:off x="767408" y="1844824"/>
            <a:ext cx="10657184" cy="4427944"/>
          </a:xfrm>
        </p:spPr>
        <p:txBody>
          <a:bodyPr>
            <a:normAutofit fontScale="85000" lnSpcReduction="20000"/>
          </a:bodyPr>
          <a:lstStyle/>
          <a:p>
            <a:pPr marL="0" indent="0" algn="just">
              <a:lnSpc>
                <a:spcPct val="120000"/>
              </a:lnSpc>
              <a:buNone/>
            </a:pPr>
            <a:r>
              <a:rPr lang="it-IT" sz="1900" b="1" dirty="0">
                <a:latin typeface="Century" panose="02040604050505020304" pitchFamily="18" charset="0"/>
              </a:rPr>
              <a:t>L’accordo di ristrutturazione dei debiti</a:t>
            </a:r>
            <a:r>
              <a:rPr lang="it-IT" sz="1900" dirty="0">
                <a:latin typeface="Century" panose="02040604050505020304" pitchFamily="18" charset="0"/>
              </a:rPr>
              <a:t> E’ uno strumento di soluzione della crisi di impresa mediante il quale l’azienda in difficoltà cerca di ridurre l’esposizione che ha nei confronti dei debitori mediante proposta di un accordo che, ai fini dell’efficacia, deve essere approvato dai creditori che rappresentano almeno il </a:t>
            </a:r>
            <a:r>
              <a:rPr lang="it-IT" sz="1900" b="1" dirty="0">
                <a:latin typeface="Century" panose="02040604050505020304" pitchFamily="18" charset="0"/>
              </a:rPr>
              <a:t>60% dei debiti complessivi</a:t>
            </a:r>
            <a:r>
              <a:rPr lang="it-IT" sz="1900" dirty="0">
                <a:latin typeface="Century" panose="02040604050505020304" pitchFamily="18" charset="0"/>
              </a:rPr>
              <a:t>. Per i rimanenti, ossia i creditori non aderenti  all’accordo, ci deve essere il pagamento integrale. </a:t>
            </a:r>
          </a:p>
          <a:p>
            <a:pPr marL="0" indent="0" algn="just">
              <a:lnSpc>
                <a:spcPct val="120000"/>
              </a:lnSpc>
              <a:buNone/>
            </a:pPr>
            <a:r>
              <a:rPr lang="it-IT" sz="1900" dirty="0">
                <a:latin typeface="Century" panose="02040604050505020304" pitchFamily="18" charset="0"/>
              </a:rPr>
              <a:t>Benefici. </a:t>
            </a:r>
            <a:r>
              <a:rPr lang="it-IT" sz="1900" b="1" dirty="0">
                <a:latin typeface="Century" panose="02040604050505020304" pitchFamily="18" charset="0"/>
              </a:rPr>
              <a:t>l’accordo comporta il blocco delle azioni cautelari ed esecutive sul suo patrimonio ed il divieto per i creditori di acquisire titoli di prelazione </a:t>
            </a:r>
            <a:r>
              <a:rPr lang="it-IT" sz="1900" dirty="0">
                <a:latin typeface="Century" panose="02040604050505020304" pitchFamily="18" charset="0"/>
              </a:rPr>
              <a:t>(senza il consenso del debitore) oltre all’esenzione dai reati di bancarotta semplice e bancarotta preferenziale per le operazioni compiute in esecuzione dell’accordo</a:t>
            </a:r>
          </a:p>
          <a:p>
            <a:pPr lvl="0">
              <a:lnSpc>
                <a:spcPct val="120000"/>
              </a:lnSpc>
              <a:buFont typeface="Wingdings" panose="05000000000000000000" pitchFamily="2" charset="2"/>
              <a:buChar char="ü"/>
            </a:pPr>
            <a:r>
              <a:rPr lang="it-IT" sz="1900" dirty="0">
                <a:latin typeface="Century" panose="02040604050505020304" pitchFamily="18" charset="0"/>
              </a:rPr>
              <a:t>adesione all’accordo dei creditori che possiedono almeno il 60% dei debiti dell’impresa</a:t>
            </a:r>
          </a:p>
          <a:p>
            <a:pPr lvl="0">
              <a:lnSpc>
                <a:spcPct val="120000"/>
              </a:lnSpc>
              <a:buFont typeface="Wingdings" panose="05000000000000000000" pitchFamily="2" charset="2"/>
              <a:buChar char="ü"/>
            </a:pPr>
            <a:r>
              <a:rPr lang="it-IT" sz="1900" dirty="0">
                <a:latin typeface="Century" panose="02040604050505020304" pitchFamily="18" charset="0"/>
              </a:rPr>
              <a:t>omologazione del tribunale</a:t>
            </a:r>
          </a:p>
          <a:p>
            <a:pPr lvl="0">
              <a:lnSpc>
                <a:spcPct val="120000"/>
              </a:lnSpc>
              <a:buFont typeface="Wingdings" panose="05000000000000000000" pitchFamily="2" charset="2"/>
              <a:buChar char="ü"/>
            </a:pPr>
            <a:r>
              <a:rPr lang="it-IT" sz="1900" dirty="0">
                <a:latin typeface="Century" panose="02040604050505020304" pitchFamily="18" charset="0"/>
              </a:rPr>
              <a:t>pubblicazione dell’ accordo nel Registro imprese</a:t>
            </a:r>
          </a:p>
          <a:p>
            <a:pPr algn="just">
              <a:lnSpc>
                <a:spcPct val="120000"/>
              </a:lnSpc>
              <a:buFont typeface="Wingdings" panose="05000000000000000000" pitchFamily="2" charset="2"/>
              <a:buChar char="ü"/>
            </a:pPr>
            <a:r>
              <a:rPr lang="it-IT" sz="1900" dirty="0">
                <a:latin typeface="Century" panose="02040604050505020304" pitchFamily="18" charset="0"/>
              </a:rPr>
              <a:t>l’impresa è libera di negoziare coi creditori senza necessità di rispettare la par condicio creditorum. </a:t>
            </a:r>
          </a:p>
          <a:p>
            <a:pPr marL="0" indent="0" algn="just">
              <a:buNone/>
            </a:pPr>
            <a:endParaRPr lang="it-IT" sz="100" b="1" dirty="0">
              <a:latin typeface="Century" panose="02040604050505020304" pitchFamily="18" charset="0"/>
            </a:endParaRPr>
          </a:p>
          <a:p>
            <a:pPr marL="0" indent="0" algn="just">
              <a:buNone/>
            </a:pPr>
            <a:r>
              <a:rPr lang="it-IT" sz="1900" b="1" dirty="0">
                <a:latin typeface="Century" panose="02040604050505020304" pitchFamily="18" charset="0"/>
              </a:rPr>
              <a:t>Non spossessa il titolare d’impresa delle sue capacità. Resta il soggetto a cui notificare gli atti!</a:t>
            </a:r>
            <a:endParaRPr lang="it-IT" sz="1900"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6FA37953-778C-460A-AFC3-4E87BE47D5B1}"/>
              </a:ext>
            </a:extLst>
          </p:cNvPr>
          <p:cNvSpPr>
            <a:spLocks noGrp="1"/>
          </p:cNvSpPr>
          <p:nvPr>
            <p:ph type="sldNum" sz="quarter" idx="12"/>
          </p:nvPr>
        </p:nvSpPr>
        <p:spPr/>
        <p:txBody>
          <a:bodyPr/>
          <a:lstStyle/>
          <a:p>
            <a:fld id="{19798D28-E91C-416C-BE1D-99D2D5871919}" type="slidenum">
              <a:rPr lang="it-IT" smtClean="0"/>
              <a:t>54</a:t>
            </a:fld>
            <a:endParaRPr lang="it-IT" dirty="0"/>
          </a:p>
        </p:txBody>
      </p:sp>
    </p:spTree>
    <p:extLst>
      <p:ext uri="{BB962C8B-B14F-4D97-AF65-F5344CB8AC3E}">
        <p14:creationId xmlns:p14="http://schemas.microsoft.com/office/powerpoint/2010/main" val="33069066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155501-6D23-4FED-8E09-2001C8906377}"/>
              </a:ext>
            </a:extLst>
          </p:cNvPr>
          <p:cNvSpPr>
            <a:spLocks noGrp="1"/>
          </p:cNvSpPr>
          <p:nvPr>
            <p:ph type="title"/>
          </p:nvPr>
        </p:nvSpPr>
        <p:spPr>
          <a:xfrm>
            <a:off x="1053482" y="231569"/>
            <a:ext cx="10085035" cy="880674"/>
          </a:xfrm>
        </p:spPr>
        <p:txBody>
          <a:bodyPr>
            <a:normAutofit/>
          </a:bodyPr>
          <a:lstStyle/>
          <a:p>
            <a:pPr algn="ctr"/>
            <a:r>
              <a:rPr lang="it-IT" sz="3600" b="1" dirty="0">
                <a:solidFill>
                  <a:srgbClr val="002060"/>
                </a:solidFill>
                <a:latin typeface="Century Schoolbook" panose="02040604050505020304" pitchFamily="18" charset="0"/>
              </a:rPr>
              <a:t>Concordato preventivo (art. 182 bis)</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01CCDAFD-9751-4C18-9B7E-A10D0F514B6E}"/>
              </a:ext>
            </a:extLst>
          </p:cNvPr>
          <p:cNvSpPr>
            <a:spLocks noGrp="1"/>
          </p:cNvSpPr>
          <p:nvPr>
            <p:ph idx="1"/>
          </p:nvPr>
        </p:nvSpPr>
        <p:spPr>
          <a:xfrm>
            <a:off x="1051150" y="1733401"/>
            <a:ext cx="10515126" cy="4908078"/>
          </a:xfrm>
        </p:spPr>
        <p:txBody>
          <a:bodyPr>
            <a:normAutofit fontScale="32500" lnSpcReduction="20000"/>
          </a:bodyPr>
          <a:lstStyle/>
          <a:p>
            <a:pPr marL="0" indent="0" algn="just">
              <a:lnSpc>
                <a:spcPct val="120000"/>
              </a:lnSpc>
              <a:buNone/>
            </a:pPr>
            <a:r>
              <a:rPr lang="it-IT" sz="4600" dirty="0">
                <a:latin typeface="Century" panose="02040604050505020304" pitchFamily="18" charset="0"/>
              </a:rPr>
              <a:t>Soluzione simile all’accordo di ristrutturazione dei debiti con la differenza che intervengono </a:t>
            </a:r>
            <a:r>
              <a:rPr lang="it-IT" sz="4600" b="1" dirty="0">
                <a:latin typeface="Century" panose="02040604050505020304" pitchFamily="18" charset="0"/>
              </a:rPr>
              <a:t>le figure del Giudice delegato e del Commissario giudiziale </a:t>
            </a:r>
            <a:r>
              <a:rPr lang="it-IT" sz="4600" dirty="0">
                <a:latin typeface="Century" panose="02040604050505020304" pitchFamily="18" charset="0"/>
              </a:rPr>
              <a:t>che ha un ruolo simile al curatore fallimentare nominato dal tribunale e non dall’impresa in crisi. E’ una procedura normata nel dettaglio da 32 articoli e può essere presentata anche in bianco per essere poi completata. I requisiti per l’attivazione sono gli stessi dell’accordo di ristrutturazione, dunque: </a:t>
            </a:r>
          </a:p>
          <a:p>
            <a:pPr lvl="0" algn="just">
              <a:lnSpc>
                <a:spcPct val="120000"/>
              </a:lnSpc>
              <a:buFont typeface="Wingdings" panose="05000000000000000000" pitchFamily="2" charset="2"/>
              <a:buChar char="ü"/>
            </a:pPr>
            <a:r>
              <a:rPr lang="it-IT" sz="4600" dirty="0">
                <a:latin typeface="Century" panose="02040604050505020304" pitchFamily="18" charset="0"/>
              </a:rPr>
              <a:t>stato di crisi o insolvenza ai sensi dell’articolo 5 L.F. che comportano una situazione di inadempimento delle obbligazioni</a:t>
            </a:r>
          </a:p>
          <a:p>
            <a:pPr lvl="0" algn="just">
              <a:lnSpc>
                <a:spcPct val="120000"/>
              </a:lnSpc>
              <a:buFont typeface="Wingdings" panose="05000000000000000000" pitchFamily="2" charset="2"/>
              <a:buChar char="ü"/>
            </a:pPr>
            <a:r>
              <a:rPr lang="it-IT" sz="4600" dirty="0">
                <a:latin typeface="Century" panose="02040604050505020304" pitchFamily="18" charset="0"/>
              </a:rPr>
              <a:t>superamento dei requisiti previsti per il fallimento</a:t>
            </a:r>
          </a:p>
          <a:p>
            <a:pPr marL="0" indent="0" algn="just">
              <a:lnSpc>
                <a:spcPct val="120000"/>
              </a:lnSpc>
              <a:buNone/>
            </a:pPr>
            <a:r>
              <a:rPr lang="it-IT" sz="4600" dirty="0">
                <a:latin typeface="Century" panose="02040604050505020304" pitchFamily="18" charset="0"/>
              </a:rPr>
              <a:t>Il concordato prevede</a:t>
            </a:r>
          </a:p>
          <a:p>
            <a:pPr algn="just">
              <a:lnSpc>
                <a:spcPct val="120000"/>
              </a:lnSpc>
              <a:buFontTx/>
              <a:buChar char="-"/>
            </a:pPr>
            <a:r>
              <a:rPr lang="it-IT" sz="4600" dirty="0">
                <a:latin typeface="Century" panose="02040604050505020304" pitchFamily="18" charset="0"/>
              </a:rPr>
              <a:t>la proposta da parte dell’imprenditore di un piano per la ristrutturazione dei debiti, </a:t>
            </a:r>
          </a:p>
          <a:p>
            <a:pPr algn="just">
              <a:lnSpc>
                <a:spcPct val="120000"/>
              </a:lnSpc>
              <a:buFontTx/>
              <a:buChar char="-"/>
            </a:pPr>
            <a:r>
              <a:rPr lang="it-IT" sz="4600" dirty="0">
                <a:latin typeface="Century" panose="02040604050505020304" pitchFamily="18" charset="0"/>
              </a:rPr>
              <a:t>la suddivisione dei creditori in classi  con applicazione di trattamento differenziato senza che questo alteri l’ordine delle cause legittime di prelazione</a:t>
            </a:r>
          </a:p>
          <a:p>
            <a:pPr algn="just">
              <a:lnSpc>
                <a:spcPct val="120000"/>
              </a:lnSpc>
              <a:buFontTx/>
              <a:buChar char="-"/>
            </a:pPr>
            <a:r>
              <a:rPr lang="it-IT" sz="4600" dirty="0">
                <a:latin typeface="Century" panose="02040604050505020304" pitchFamily="18" charset="0"/>
              </a:rPr>
              <a:t>inoltre il soddisfacimento deve risultare in misura non inferiore al ricavato realizzabile dalla liquidazione dell’impresa. </a:t>
            </a:r>
          </a:p>
          <a:p>
            <a:pPr algn="r">
              <a:lnSpc>
                <a:spcPct val="120000"/>
              </a:lnSpc>
              <a:buFontTx/>
              <a:buChar char="-"/>
            </a:pPr>
            <a:r>
              <a:rPr lang="it-IT" sz="3700" i="1" dirty="0">
                <a:latin typeface="Century" panose="02040604050505020304" pitchFamily="18" charset="0"/>
              </a:rPr>
              <a:t>segue</a:t>
            </a:r>
          </a:p>
          <a:p>
            <a:pPr lvl="0" algn="just"/>
            <a:endParaRPr lang="it-IT" sz="1600" dirty="0">
              <a:latin typeface="Century" panose="02040604050505020304" pitchFamily="18" charset="0"/>
            </a:endParaRPr>
          </a:p>
          <a:p>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4859A686-C8F8-475E-9DFE-600483D45C2B}"/>
              </a:ext>
            </a:extLst>
          </p:cNvPr>
          <p:cNvSpPr>
            <a:spLocks noGrp="1"/>
          </p:cNvSpPr>
          <p:nvPr>
            <p:ph type="sldNum" sz="quarter" idx="12"/>
          </p:nvPr>
        </p:nvSpPr>
        <p:spPr/>
        <p:txBody>
          <a:bodyPr/>
          <a:lstStyle/>
          <a:p>
            <a:fld id="{19798D28-E91C-416C-BE1D-99D2D5871919}" type="slidenum">
              <a:rPr lang="it-IT" smtClean="0"/>
              <a:t>55</a:t>
            </a:fld>
            <a:endParaRPr lang="it-IT" dirty="0"/>
          </a:p>
        </p:txBody>
      </p:sp>
    </p:spTree>
    <p:extLst>
      <p:ext uri="{BB962C8B-B14F-4D97-AF65-F5344CB8AC3E}">
        <p14:creationId xmlns:p14="http://schemas.microsoft.com/office/powerpoint/2010/main" val="3600786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155501-6D23-4FED-8E09-2001C8906377}"/>
              </a:ext>
            </a:extLst>
          </p:cNvPr>
          <p:cNvSpPr>
            <a:spLocks noGrp="1"/>
          </p:cNvSpPr>
          <p:nvPr>
            <p:ph type="title"/>
          </p:nvPr>
        </p:nvSpPr>
        <p:spPr>
          <a:xfrm>
            <a:off x="1053482" y="231569"/>
            <a:ext cx="10085035" cy="880674"/>
          </a:xfrm>
        </p:spPr>
        <p:txBody>
          <a:bodyPr>
            <a:normAutofit/>
          </a:bodyPr>
          <a:lstStyle/>
          <a:p>
            <a:pPr algn="ctr"/>
            <a:r>
              <a:rPr lang="it-IT" sz="3600" b="1" dirty="0">
                <a:solidFill>
                  <a:srgbClr val="002060"/>
                </a:solidFill>
                <a:latin typeface="Century Schoolbook" panose="02040604050505020304" pitchFamily="18" charset="0"/>
              </a:rPr>
              <a:t>Concordato preventivo (art. 182 bis)</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01CCDAFD-9751-4C18-9B7E-A10D0F514B6E}"/>
              </a:ext>
            </a:extLst>
          </p:cNvPr>
          <p:cNvSpPr>
            <a:spLocks noGrp="1"/>
          </p:cNvSpPr>
          <p:nvPr>
            <p:ph idx="1"/>
          </p:nvPr>
        </p:nvSpPr>
        <p:spPr>
          <a:xfrm>
            <a:off x="911424" y="2276872"/>
            <a:ext cx="10585176" cy="3600400"/>
          </a:xfrm>
        </p:spPr>
        <p:txBody>
          <a:bodyPr>
            <a:normAutofit/>
          </a:bodyPr>
          <a:lstStyle/>
          <a:p>
            <a:pPr marL="0" indent="0" algn="just">
              <a:lnSpc>
                <a:spcPct val="120000"/>
              </a:lnSpc>
              <a:buNone/>
            </a:pPr>
            <a:r>
              <a:rPr lang="it-IT" dirty="0">
                <a:latin typeface="Century" panose="02040604050505020304" pitchFamily="18" charset="0"/>
              </a:rPr>
              <a:t>Il Piano può prevedere la continuità aziendale.</a:t>
            </a:r>
          </a:p>
          <a:p>
            <a:pPr marL="0" indent="0">
              <a:lnSpc>
                <a:spcPct val="120000"/>
              </a:lnSpc>
              <a:buNone/>
            </a:pPr>
            <a:r>
              <a:rPr lang="it-IT" dirty="0">
                <a:latin typeface="Century" panose="02040604050505020304" pitchFamily="18" charset="0"/>
              </a:rPr>
              <a:t>Gli attori principali sono il giudice delegato e il commissario giudiziale.</a:t>
            </a:r>
          </a:p>
          <a:p>
            <a:pPr marL="0" indent="0" algn="just">
              <a:lnSpc>
                <a:spcPct val="120000"/>
              </a:lnSpc>
              <a:buNone/>
            </a:pPr>
            <a:r>
              <a:rPr lang="it-IT" dirty="0">
                <a:latin typeface="Century" panose="02040604050505020304" pitchFamily="18" charset="0"/>
              </a:rPr>
              <a:t>Sono esclusi dalla votazione i creditori muniti di pegno, privilegio, ipoteca (in quanto soddisfatti integralmente) a meno che non rinuncino in tutto io in parte al diritto</a:t>
            </a:r>
          </a:p>
          <a:p>
            <a:pPr lvl="0" algn="just"/>
            <a:endParaRPr lang="it-IT" dirty="0">
              <a:latin typeface="Century" panose="02040604050505020304" pitchFamily="18" charset="0"/>
            </a:endParaRPr>
          </a:p>
          <a:p>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4859A686-C8F8-475E-9DFE-600483D45C2B}"/>
              </a:ext>
            </a:extLst>
          </p:cNvPr>
          <p:cNvSpPr>
            <a:spLocks noGrp="1"/>
          </p:cNvSpPr>
          <p:nvPr>
            <p:ph type="sldNum" sz="quarter" idx="12"/>
          </p:nvPr>
        </p:nvSpPr>
        <p:spPr/>
        <p:txBody>
          <a:bodyPr/>
          <a:lstStyle/>
          <a:p>
            <a:fld id="{19798D28-E91C-416C-BE1D-99D2D5871919}" type="slidenum">
              <a:rPr lang="it-IT" smtClean="0"/>
              <a:t>56</a:t>
            </a:fld>
            <a:endParaRPr lang="it-IT" dirty="0"/>
          </a:p>
        </p:txBody>
      </p:sp>
    </p:spTree>
    <p:extLst>
      <p:ext uri="{BB962C8B-B14F-4D97-AF65-F5344CB8AC3E}">
        <p14:creationId xmlns:p14="http://schemas.microsoft.com/office/powerpoint/2010/main" val="39697782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AFD3B2-671F-462B-8ADB-272E4EEB400A}"/>
              </a:ext>
            </a:extLst>
          </p:cNvPr>
          <p:cNvSpPr>
            <a:spLocks noGrp="1"/>
          </p:cNvSpPr>
          <p:nvPr>
            <p:ph type="title"/>
          </p:nvPr>
        </p:nvSpPr>
        <p:spPr>
          <a:xfrm>
            <a:off x="623392" y="286603"/>
            <a:ext cx="10532288" cy="1054165"/>
          </a:xfrm>
        </p:spPr>
        <p:txBody>
          <a:bodyPr>
            <a:normAutofit/>
          </a:bodyPr>
          <a:lstStyle/>
          <a:p>
            <a:pPr algn="ctr"/>
            <a:r>
              <a:rPr lang="it-IT" sz="3600" b="1" dirty="0">
                <a:solidFill>
                  <a:srgbClr val="002060"/>
                </a:solidFill>
                <a:latin typeface="Century Schoolbook" panose="02040604050505020304" pitchFamily="18" charset="0"/>
              </a:rPr>
              <a:t>Concordato preventivo (art. 182 bis)</a:t>
            </a:r>
            <a:br>
              <a:rPr lang="it-IT" sz="36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Effetti</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B2330B0F-6EF4-4FD6-813E-F1C54C28A6D9}"/>
              </a:ext>
            </a:extLst>
          </p:cNvPr>
          <p:cNvSpPr>
            <a:spLocks noGrp="1"/>
          </p:cNvSpPr>
          <p:nvPr>
            <p:ph idx="1"/>
          </p:nvPr>
        </p:nvSpPr>
        <p:spPr>
          <a:xfrm>
            <a:off x="335360" y="1988840"/>
            <a:ext cx="11521280" cy="4104456"/>
          </a:xfrm>
        </p:spPr>
        <p:txBody>
          <a:bodyPr>
            <a:normAutofit/>
          </a:bodyPr>
          <a:lstStyle/>
          <a:p>
            <a:pPr marL="0" lvl="0" indent="0" algn="just">
              <a:lnSpc>
                <a:spcPct val="120000"/>
              </a:lnSpc>
              <a:buNone/>
            </a:pPr>
            <a:r>
              <a:rPr lang="it-IT" sz="1800" dirty="0">
                <a:latin typeface="Century" panose="02040604050505020304" pitchFamily="18" charset="0"/>
              </a:rPr>
              <a:t>Con la domanda anticipata di concordato cd. in bianco si produce l’esenzione da azione revocatoria per atti, pagamenti e garanzie posti in essere dopo il deposito della domanda nonché la prededucibilità dei crediti di terzi sorti da questa fase per la gestione.</a:t>
            </a:r>
          </a:p>
          <a:p>
            <a:pPr marL="0" lvl="0" indent="0" algn="just">
              <a:lnSpc>
                <a:spcPct val="120000"/>
              </a:lnSpc>
              <a:buNone/>
            </a:pPr>
            <a:r>
              <a:rPr lang="it-IT" sz="1800" dirty="0">
                <a:latin typeface="Century" panose="02040604050505020304" pitchFamily="18" charset="0"/>
              </a:rPr>
              <a:t>Dal momento della pubblicazione nel Registro imprese del ricorso fino all’omologazione, </a:t>
            </a:r>
            <a:r>
              <a:rPr lang="it-IT" sz="1800" b="1" dirty="0">
                <a:latin typeface="Century" panose="02040604050505020304" pitchFamily="18" charset="0"/>
              </a:rPr>
              <a:t>i creditori non possono iniziare o proseguire azioni cautelari ed esecutive sul patrimonio del debitore.</a:t>
            </a:r>
          </a:p>
          <a:p>
            <a:pPr marL="0" lvl="0" indent="0" algn="just">
              <a:lnSpc>
                <a:spcPct val="120000"/>
              </a:lnSpc>
              <a:buNone/>
            </a:pPr>
            <a:r>
              <a:rPr lang="it-IT" sz="1800" b="1" dirty="0">
                <a:latin typeface="Century" panose="02040604050505020304" pitchFamily="18" charset="0"/>
              </a:rPr>
              <a:t>Le prescrizioni rimangono sospese e le decadenze non si verificano.</a:t>
            </a:r>
          </a:p>
          <a:p>
            <a:pPr marL="0" lvl="0" indent="0" algn="just">
              <a:lnSpc>
                <a:spcPct val="120000"/>
              </a:lnSpc>
              <a:buNone/>
            </a:pPr>
            <a:r>
              <a:rPr lang="it-IT" sz="1800" b="1" dirty="0">
                <a:latin typeface="Century" panose="02040604050505020304" pitchFamily="18" charset="0"/>
              </a:rPr>
              <a:t>Le ipoteche giudiziali iscritte nei 90 giorni precedenti la pubblicazione del ricorso nel Registro imprese sono inefficaci.</a:t>
            </a:r>
          </a:p>
          <a:p>
            <a:pPr marL="0" lvl="0" indent="0" algn="just">
              <a:lnSpc>
                <a:spcPct val="120000"/>
              </a:lnSpc>
              <a:buNone/>
            </a:pPr>
            <a:r>
              <a:rPr lang="it-IT" sz="1800" dirty="0">
                <a:latin typeface="Century" panose="02040604050505020304" pitchFamily="18" charset="0"/>
              </a:rPr>
              <a:t>Il concordato rappresenta uno scudo protettivo per il patrimonio aziendale e l’impresa stessa.</a:t>
            </a:r>
          </a:p>
          <a:p>
            <a:pPr marL="0" indent="0" algn="just">
              <a:buNone/>
            </a:pPr>
            <a:endParaRPr lang="it-IT" dirty="0">
              <a:latin typeface="Comic Sans MS" panose="030F0702030302020204" pitchFamily="66" charset="0"/>
            </a:endParaRPr>
          </a:p>
        </p:txBody>
      </p:sp>
      <p:sp>
        <p:nvSpPr>
          <p:cNvPr id="4" name="Segnaposto numero diapositiva 3">
            <a:extLst>
              <a:ext uri="{FF2B5EF4-FFF2-40B4-BE49-F238E27FC236}">
                <a16:creationId xmlns:a16="http://schemas.microsoft.com/office/drawing/2014/main" id="{84F276C7-B3AD-4F63-9776-5F023D95108A}"/>
              </a:ext>
            </a:extLst>
          </p:cNvPr>
          <p:cNvSpPr>
            <a:spLocks noGrp="1"/>
          </p:cNvSpPr>
          <p:nvPr>
            <p:ph type="sldNum" sz="quarter" idx="12"/>
          </p:nvPr>
        </p:nvSpPr>
        <p:spPr/>
        <p:txBody>
          <a:bodyPr/>
          <a:lstStyle/>
          <a:p>
            <a:fld id="{19798D28-E91C-416C-BE1D-99D2D5871919}" type="slidenum">
              <a:rPr lang="it-IT" smtClean="0"/>
              <a:t>57</a:t>
            </a:fld>
            <a:endParaRPr lang="it-IT" dirty="0"/>
          </a:p>
        </p:txBody>
      </p:sp>
    </p:spTree>
    <p:extLst>
      <p:ext uri="{BB962C8B-B14F-4D97-AF65-F5344CB8AC3E}">
        <p14:creationId xmlns:p14="http://schemas.microsoft.com/office/powerpoint/2010/main" val="31678009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AFD3B2-671F-462B-8ADB-272E4EEB400A}"/>
              </a:ext>
            </a:extLst>
          </p:cNvPr>
          <p:cNvSpPr>
            <a:spLocks noGrp="1"/>
          </p:cNvSpPr>
          <p:nvPr>
            <p:ph type="title"/>
          </p:nvPr>
        </p:nvSpPr>
        <p:spPr>
          <a:xfrm>
            <a:off x="623392" y="286603"/>
            <a:ext cx="10532288" cy="1054165"/>
          </a:xfrm>
        </p:spPr>
        <p:txBody>
          <a:bodyPr>
            <a:normAutofit/>
          </a:bodyPr>
          <a:lstStyle/>
          <a:p>
            <a:pPr algn="ctr"/>
            <a:r>
              <a:rPr lang="it-IT" sz="3600" b="1" dirty="0">
                <a:solidFill>
                  <a:srgbClr val="002060"/>
                </a:solidFill>
                <a:latin typeface="Century Schoolbook" panose="02040604050505020304" pitchFamily="18" charset="0"/>
              </a:rPr>
              <a:t>Concordato preventivo (art. 182 bis)</a:t>
            </a:r>
            <a:br>
              <a:rPr lang="it-IT" sz="36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Effetti</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B2330B0F-6EF4-4FD6-813E-F1C54C28A6D9}"/>
              </a:ext>
            </a:extLst>
          </p:cNvPr>
          <p:cNvSpPr>
            <a:spLocks noGrp="1"/>
          </p:cNvSpPr>
          <p:nvPr>
            <p:ph idx="1"/>
          </p:nvPr>
        </p:nvSpPr>
        <p:spPr>
          <a:xfrm>
            <a:off x="407368" y="2029879"/>
            <a:ext cx="11377264" cy="3811339"/>
          </a:xfrm>
        </p:spPr>
        <p:txBody>
          <a:bodyPr>
            <a:normAutofit/>
          </a:bodyPr>
          <a:lstStyle/>
          <a:p>
            <a:pPr marL="0" indent="0" algn="just">
              <a:lnSpc>
                <a:spcPct val="120000"/>
              </a:lnSpc>
              <a:buNone/>
            </a:pPr>
            <a:r>
              <a:rPr lang="it-IT" sz="1800" dirty="0">
                <a:latin typeface="Century" panose="02040604050505020304" pitchFamily="18" charset="0"/>
              </a:rPr>
              <a:t>Con l’omologazione, similmente all’accordo di ristrutturazione, si ottiene il blocco definitivo delle azioni cautelari ed esecutive, esenzione da revocatoria per gli atti in esecuzione del concordato, prededucibilità dei crediti in funzione del concordato, disapplicazione delle disposizioni penali in tema di bancarotta.</a:t>
            </a:r>
          </a:p>
          <a:p>
            <a:pPr indent="-360000" algn="just">
              <a:lnSpc>
                <a:spcPct val="120000"/>
              </a:lnSpc>
              <a:buFont typeface="Wingdings" panose="05000000000000000000" pitchFamily="2" charset="2"/>
              <a:buChar char="q"/>
            </a:pPr>
            <a:r>
              <a:rPr lang="it-IT" sz="1800" b="1" dirty="0">
                <a:latin typeface="Century" panose="02040604050505020304" pitchFamily="18" charset="0"/>
              </a:rPr>
              <a:t>Non spossessa il titolare d’impresa delle sue capacità. Resta il soggetto a cui notificare gli atti!</a:t>
            </a:r>
          </a:p>
          <a:p>
            <a:pPr indent="-360000" algn="just">
              <a:lnSpc>
                <a:spcPct val="120000"/>
              </a:lnSpc>
              <a:buFont typeface="Wingdings" panose="05000000000000000000" pitchFamily="2" charset="2"/>
              <a:buChar char="q"/>
            </a:pPr>
            <a:r>
              <a:rPr lang="it-IT" sz="1800" b="1" dirty="0">
                <a:latin typeface="Century" panose="02040604050505020304" pitchFamily="18" charset="0"/>
              </a:rPr>
              <a:t>Vengono inseriti i debiti risultanti dalle scritture contabili</a:t>
            </a:r>
          </a:p>
          <a:p>
            <a:pPr indent="-360000" algn="just">
              <a:lnSpc>
                <a:spcPct val="120000"/>
              </a:lnSpc>
              <a:buFont typeface="Wingdings" panose="05000000000000000000" pitchFamily="2" charset="2"/>
              <a:buChar char="q"/>
            </a:pPr>
            <a:r>
              <a:rPr lang="it-IT" sz="1800" b="1" dirty="0">
                <a:latin typeface="Century" panose="02040604050505020304" pitchFamily="18" charset="0"/>
              </a:rPr>
              <a:t>Dichiarazione del credito </a:t>
            </a:r>
          </a:p>
          <a:p>
            <a:pPr indent="-360000" algn="just">
              <a:lnSpc>
                <a:spcPct val="120000"/>
              </a:lnSpc>
              <a:buFont typeface="Wingdings" panose="05000000000000000000" pitchFamily="2" charset="2"/>
              <a:buChar char="q"/>
            </a:pPr>
            <a:r>
              <a:rPr lang="it-IT" sz="1800" b="1" dirty="0">
                <a:latin typeface="Century" panose="02040604050505020304" pitchFamily="18" charset="0"/>
              </a:rPr>
              <a:t>Il Comune non è obbligato a far parte del comitato creditori</a:t>
            </a:r>
          </a:p>
          <a:p>
            <a:pPr indent="-360000" algn="just">
              <a:lnSpc>
                <a:spcPct val="120000"/>
              </a:lnSpc>
              <a:buFont typeface="Wingdings" panose="05000000000000000000" pitchFamily="2" charset="2"/>
              <a:buChar char="q"/>
            </a:pPr>
            <a:r>
              <a:rPr lang="it-IT" sz="1800" b="1" dirty="0">
                <a:latin typeface="Century" panose="02040604050505020304" pitchFamily="18" charset="0"/>
              </a:rPr>
              <a:t>Notificare gli accertamenti per anni successivi al L.R.</a:t>
            </a:r>
          </a:p>
        </p:txBody>
      </p:sp>
      <p:sp>
        <p:nvSpPr>
          <p:cNvPr id="4" name="Segnaposto numero diapositiva 3">
            <a:extLst>
              <a:ext uri="{FF2B5EF4-FFF2-40B4-BE49-F238E27FC236}">
                <a16:creationId xmlns:a16="http://schemas.microsoft.com/office/drawing/2014/main" id="{84F276C7-B3AD-4F63-9776-5F023D95108A}"/>
              </a:ext>
            </a:extLst>
          </p:cNvPr>
          <p:cNvSpPr>
            <a:spLocks noGrp="1"/>
          </p:cNvSpPr>
          <p:nvPr>
            <p:ph type="sldNum" sz="quarter" idx="12"/>
          </p:nvPr>
        </p:nvSpPr>
        <p:spPr/>
        <p:txBody>
          <a:bodyPr/>
          <a:lstStyle/>
          <a:p>
            <a:fld id="{19798D28-E91C-416C-BE1D-99D2D5871919}" type="slidenum">
              <a:rPr lang="it-IT" smtClean="0"/>
              <a:t>58</a:t>
            </a:fld>
            <a:endParaRPr lang="it-IT" dirty="0"/>
          </a:p>
        </p:txBody>
      </p:sp>
    </p:spTree>
    <p:extLst>
      <p:ext uri="{BB962C8B-B14F-4D97-AF65-F5344CB8AC3E}">
        <p14:creationId xmlns:p14="http://schemas.microsoft.com/office/powerpoint/2010/main" val="6968795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7C4481-C11D-44EF-A9BC-B655B39DE329}"/>
              </a:ext>
            </a:extLst>
          </p:cNvPr>
          <p:cNvSpPr>
            <a:spLocks noGrp="1"/>
          </p:cNvSpPr>
          <p:nvPr>
            <p:ph type="title"/>
          </p:nvPr>
        </p:nvSpPr>
        <p:spPr>
          <a:xfrm>
            <a:off x="1199456" y="400682"/>
            <a:ext cx="9649072" cy="854362"/>
          </a:xfrm>
        </p:spPr>
        <p:txBody>
          <a:bodyPr>
            <a:normAutofit/>
          </a:bodyPr>
          <a:lstStyle/>
          <a:p>
            <a:pPr algn="ctr"/>
            <a:r>
              <a:rPr lang="it-IT" sz="3600" b="1" dirty="0">
                <a:solidFill>
                  <a:srgbClr val="002060"/>
                </a:solidFill>
                <a:latin typeface="Century Schoolbook" panose="02040604050505020304" pitchFamily="18" charset="0"/>
              </a:rPr>
              <a:t>Il fallimento</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5E4E9AE1-B837-4E6F-9032-E439AF4FAF2A}"/>
              </a:ext>
            </a:extLst>
          </p:cNvPr>
          <p:cNvSpPr>
            <a:spLocks noGrp="1"/>
          </p:cNvSpPr>
          <p:nvPr>
            <p:ph idx="1"/>
          </p:nvPr>
        </p:nvSpPr>
        <p:spPr>
          <a:xfrm>
            <a:off x="1104850" y="1916832"/>
            <a:ext cx="10175725" cy="4239384"/>
          </a:xfrm>
        </p:spPr>
        <p:txBody>
          <a:bodyPr>
            <a:normAutofit/>
          </a:bodyPr>
          <a:lstStyle/>
          <a:p>
            <a:pPr marL="0" indent="0" algn="just">
              <a:buNone/>
            </a:pPr>
            <a:r>
              <a:rPr lang="it-IT" dirty="0">
                <a:latin typeface="Century" panose="02040604050505020304" pitchFamily="18" charset="0"/>
              </a:rPr>
              <a:t>Gli attori della procedura sono: </a:t>
            </a:r>
          </a:p>
          <a:p>
            <a:pPr algn="just">
              <a:buFont typeface="Wingdings" panose="05000000000000000000" pitchFamily="2" charset="2"/>
              <a:buChar char="q"/>
            </a:pPr>
            <a:r>
              <a:rPr lang="it-IT" dirty="0">
                <a:latin typeface="Century" panose="02040604050505020304" pitchFamily="18" charset="0"/>
              </a:rPr>
              <a:t> il tribunale fallimentare, </a:t>
            </a:r>
          </a:p>
          <a:p>
            <a:pPr algn="just">
              <a:buFont typeface="Wingdings" panose="05000000000000000000" pitchFamily="2" charset="2"/>
              <a:buChar char="q"/>
            </a:pPr>
            <a:r>
              <a:rPr lang="it-IT" dirty="0">
                <a:latin typeface="Century" panose="02040604050505020304" pitchFamily="18" charset="0"/>
              </a:rPr>
              <a:t> il giudice delegato,</a:t>
            </a:r>
          </a:p>
          <a:p>
            <a:pPr algn="just">
              <a:buFont typeface="Wingdings" panose="05000000000000000000" pitchFamily="2" charset="2"/>
              <a:buChar char="q"/>
            </a:pPr>
            <a:r>
              <a:rPr lang="it-IT" dirty="0">
                <a:latin typeface="Century" panose="02040604050505020304" pitchFamily="18" charset="0"/>
              </a:rPr>
              <a:t> il curatore </a:t>
            </a:r>
          </a:p>
          <a:p>
            <a:pPr algn="just">
              <a:buFont typeface="Wingdings" panose="05000000000000000000" pitchFamily="2" charset="2"/>
              <a:buChar char="q"/>
            </a:pPr>
            <a:r>
              <a:rPr lang="it-IT" dirty="0">
                <a:latin typeface="Century" panose="02040604050505020304" pitchFamily="18" charset="0"/>
              </a:rPr>
              <a:t> il comitato dei creditori. </a:t>
            </a:r>
          </a:p>
          <a:p>
            <a:pPr marL="0" indent="0" algn="just">
              <a:buNone/>
            </a:pPr>
            <a:r>
              <a:rPr lang="it-IT" dirty="0">
                <a:latin typeface="Century" panose="02040604050505020304" pitchFamily="18" charset="0"/>
              </a:rPr>
              <a:t>Il curatore ha assunto un ruolo centrale nella gestione del fallimento a tutela dei creditori del fallito. Entra in possesso dei beni e li gestisce.</a:t>
            </a:r>
          </a:p>
          <a:p>
            <a:pPr marL="0" indent="0" algn="just">
              <a:buNone/>
            </a:pPr>
            <a:r>
              <a:rPr lang="it-IT" dirty="0">
                <a:latin typeface="Century" panose="02040604050505020304" pitchFamily="18" charset="0"/>
              </a:rPr>
              <a:t>Sono fallibili anche i soci illimitatamente responsabili. </a:t>
            </a:r>
          </a:p>
          <a:p>
            <a:pPr marL="0" indent="0" algn="just">
              <a:buNone/>
            </a:pPr>
            <a:r>
              <a:rPr lang="it-IT" dirty="0">
                <a:latin typeface="Century" panose="02040604050505020304" pitchFamily="18" charset="0"/>
              </a:rPr>
              <a:t>Gli imprenditori individuali e collettivi possono essere dichiarati falliti </a:t>
            </a:r>
            <a:r>
              <a:rPr lang="it-IT" b="1" dirty="0">
                <a:latin typeface="Century" panose="02040604050505020304" pitchFamily="18" charset="0"/>
              </a:rPr>
              <a:t>entro un anno dalla cancellazione dal Registro imprese.</a:t>
            </a:r>
          </a:p>
          <a:p>
            <a:pPr marL="0" indent="0" algn="just">
              <a:buNone/>
            </a:pPr>
            <a:endParaRPr lang="it-IT" dirty="0">
              <a:latin typeface="Comic Sans MS" panose="030F0702030302020204" pitchFamily="66" charset="0"/>
            </a:endParaRPr>
          </a:p>
          <a:p>
            <a:endParaRPr lang="it-IT" dirty="0"/>
          </a:p>
        </p:txBody>
      </p:sp>
      <p:sp>
        <p:nvSpPr>
          <p:cNvPr id="4" name="Segnaposto numero diapositiva 3">
            <a:extLst>
              <a:ext uri="{FF2B5EF4-FFF2-40B4-BE49-F238E27FC236}">
                <a16:creationId xmlns:a16="http://schemas.microsoft.com/office/drawing/2014/main" id="{DC2EE224-6BD0-4052-B458-AE803FC2F8D4}"/>
              </a:ext>
            </a:extLst>
          </p:cNvPr>
          <p:cNvSpPr>
            <a:spLocks noGrp="1"/>
          </p:cNvSpPr>
          <p:nvPr>
            <p:ph type="sldNum" sz="quarter" idx="12"/>
          </p:nvPr>
        </p:nvSpPr>
        <p:spPr/>
        <p:txBody>
          <a:bodyPr/>
          <a:lstStyle/>
          <a:p>
            <a:fld id="{19798D28-E91C-416C-BE1D-99D2D5871919}" type="slidenum">
              <a:rPr lang="it-IT" smtClean="0"/>
              <a:t>59</a:t>
            </a:fld>
            <a:endParaRPr lang="it-IT" dirty="0"/>
          </a:p>
        </p:txBody>
      </p:sp>
    </p:spTree>
    <p:extLst>
      <p:ext uri="{BB962C8B-B14F-4D97-AF65-F5344CB8AC3E}">
        <p14:creationId xmlns:p14="http://schemas.microsoft.com/office/powerpoint/2010/main" val="4120781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202D1C-B12F-4E58-A255-9E9FD10FAB48}"/>
              </a:ext>
            </a:extLst>
          </p:cNvPr>
          <p:cNvSpPr>
            <a:spLocks noGrp="1"/>
          </p:cNvSpPr>
          <p:nvPr>
            <p:ph type="title"/>
          </p:nvPr>
        </p:nvSpPr>
        <p:spPr>
          <a:xfrm>
            <a:off x="1106433" y="188641"/>
            <a:ext cx="10106049" cy="936104"/>
          </a:xfrm>
        </p:spPr>
        <p:txBody>
          <a:bodyPr>
            <a:noAutofit/>
          </a:bodyPr>
          <a:lstStyle/>
          <a:p>
            <a:pPr algn="ctr"/>
            <a:r>
              <a:rPr lang="it-IT" sz="3200" b="1" dirty="0">
                <a:solidFill>
                  <a:srgbClr val="002060"/>
                </a:solidFill>
                <a:latin typeface="Century Schoolbook" panose="02040604050505020304" pitchFamily="18" charset="0"/>
              </a:rPr>
              <a:t>L’articolo 1, comma 161, della Legge n. 296/2006</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Attività di accertamento</a:t>
            </a:r>
            <a:endParaRPr lang="it-IT" sz="2800" dirty="0">
              <a:latin typeface="Century" panose="02040604050505020304" pitchFamily="18" charset="0"/>
            </a:endParaRPr>
          </a:p>
        </p:txBody>
      </p:sp>
      <p:graphicFrame>
        <p:nvGraphicFramePr>
          <p:cNvPr id="5" name="Segnaposto contenuto 4">
            <a:extLst>
              <a:ext uri="{FF2B5EF4-FFF2-40B4-BE49-F238E27FC236}">
                <a16:creationId xmlns:a16="http://schemas.microsoft.com/office/drawing/2014/main" id="{CF943169-591C-47E3-AD8A-3A77362DE660}"/>
              </a:ext>
            </a:extLst>
          </p:cNvPr>
          <p:cNvGraphicFramePr>
            <a:graphicFrameLocks noGrp="1"/>
          </p:cNvGraphicFramePr>
          <p:nvPr>
            <p:ph idx="1"/>
            <p:extLst>
              <p:ext uri="{D42A27DB-BD31-4B8C-83A1-F6EECF244321}">
                <p14:modId xmlns:p14="http://schemas.microsoft.com/office/powerpoint/2010/main" val="3615499032"/>
              </p:ext>
            </p:extLst>
          </p:nvPr>
        </p:nvGraphicFramePr>
        <p:xfrm>
          <a:off x="1116939" y="1308023"/>
          <a:ext cx="10085035" cy="4963075"/>
        </p:xfrm>
        <a:graphic>
          <a:graphicData uri="http://schemas.openxmlformats.org/drawingml/2006/table">
            <a:tbl>
              <a:tblPr firstRow="1" bandRow="1">
                <a:tableStyleId>{5C22544A-7EE6-4342-B048-85BDC9FD1C3A}</a:tableStyleId>
              </a:tblPr>
              <a:tblGrid>
                <a:gridCol w="10085035">
                  <a:extLst>
                    <a:ext uri="{9D8B030D-6E8A-4147-A177-3AD203B41FA5}">
                      <a16:colId xmlns:a16="http://schemas.microsoft.com/office/drawing/2014/main" val="1959443431"/>
                    </a:ext>
                  </a:extLst>
                </a:gridCol>
              </a:tblGrid>
              <a:tr h="283749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altLang="it-IT" sz="1800" i="1" dirty="0">
                          <a:latin typeface="Century" panose="02040604050505020304" pitchFamily="18" charset="0"/>
                          <a:cs typeface="Arial" charset="0"/>
                        </a:rPr>
                        <a:t>Gli Enti Locali, relativamente ai tributi di propria competenza, procedono alla </a:t>
                      </a:r>
                      <a:r>
                        <a:rPr lang="it-IT" altLang="it-IT" sz="1800" b="1" i="1" dirty="0">
                          <a:latin typeface="Century" panose="02040604050505020304" pitchFamily="18" charset="0"/>
                          <a:cs typeface="Arial" charset="0"/>
                        </a:rPr>
                        <a:t>rettifica </a:t>
                      </a:r>
                      <a:r>
                        <a:rPr lang="it-IT" altLang="it-IT" sz="1800" i="1" dirty="0">
                          <a:latin typeface="Century" panose="02040604050505020304" pitchFamily="18" charset="0"/>
                          <a:cs typeface="Arial" charset="0"/>
                        </a:rPr>
                        <a:t>delle dichiarazioni incomplete o infedeli o dei parziali o ritardati versamenti, nonchè </a:t>
                      </a:r>
                      <a:r>
                        <a:rPr lang="it-IT" altLang="it-IT" sz="1800" b="1" i="1" dirty="0">
                          <a:latin typeface="Century" panose="02040604050505020304" pitchFamily="18" charset="0"/>
                          <a:cs typeface="Arial" charset="0"/>
                        </a:rPr>
                        <a:t>all’accertamento d’ufficio</a:t>
                      </a:r>
                      <a:r>
                        <a:rPr lang="it-IT" altLang="it-IT" sz="1800" i="1" dirty="0">
                          <a:latin typeface="Century" panose="02040604050505020304" pitchFamily="18" charset="0"/>
                          <a:cs typeface="Arial" charset="0"/>
                        </a:rPr>
                        <a:t> delle omesse dichiarazioni o degli omessi versamenti, notificando al contribuente, </a:t>
                      </a:r>
                      <a:r>
                        <a:rPr lang="it-IT" altLang="it-IT" sz="1800" i="1" u="none" dirty="0">
                          <a:solidFill>
                            <a:schemeClr val="tx1"/>
                          </a:solidFill>
                          <a:latin typeface="Century" panose="02040604050505020304" pitchFamily="18" charset="0"/>
                          <a:cs typeface="Arial" charset="0"/>
                        </a:rPr>
                        <a:t>anche a mezzo posta con raccomandata con avviso di ricevimento</a:t>
                      </a:r>
                      <a:r>
                        <a:rPr lang="it-IT" altLang="it-IT" sz="1800" i="1" u="sng" dirty="0">
                          <a:latin typeface="Century" panose="02040604050505020304" pitchFamily="18" charset="0"/>
                          <a:cs typeface="Arial" charset="0"/>
                        </a:rPr>
                        <a:t>,</a:t>
                      </a:r>
                      <a:r>
                        <a:rPr lang="it-IT" altLang="it-IT" sz="1800" i="1" dirty="0">
                          <a:latin typeface="Century" panose="02040604050505020304" pitchFamily="18" charset="0"/>
                          <a:cs typeface="Arial" charset="0"/>
                        </a:rPr>
                        <a:t> un apposito avviso motivato. Gli avvisi di accertamento in rettifica e d’ufficio devono essere notificati, a pena decadenza, </a:t>
                      </a:r>
                      <a:r>
                        <a:rPr lang="it-IT" altLang="it-IT" sz="1800" i="1" dirty="0">
                          <a:solidFill>
                            <a:schemeClr val="tx1"/>
                          </a:solidFill>
                          <a:latin typeface="Century" panose="02040604050505020304" pitchFamily="18" charset="0"/>
                          <a:cs typeface="Arial" charset="0"/>
                        </a:rPr>
                        <a:t>entro il </a:t>
                      </a:r>
                      <a:r>
                        <a:rPr lang="it-IT" altLang="it-IT" sz="1800" b="1" i="1" dirty="0">
                          <a:solidFill>
                            <a:schemeClr val="tx1"/>
                          </a:solidFill>
                          <a:latin typeface="Century" panose="02040604050505020304" pitchFamily="18" charset="0"/>
                          <a:cs typeface="Arial" charset="0"/>
                        </a:rPr>
                        <a:t>31 dicembre del quinto anno successivo a quello in cui la dichiarazione o il versamento sono stati o avrebbero dovuto essere effettuati</a:t>
                      </a:r>
                      <a:r>
                        <a:rPr lang="it-IT" altLang="it-IT" sz="1800" b="1" i="1" dirty="0">
                          <a:latin typeface="Century" panose="02040604050505020304" pitchFamily="18" charset="0"/>
                          <a:cs typeface="Arial" charset="0"/>
                        </a:rPr>
                        <a:t>.</a:t>
                      </a:r>
                      <a:r>
                        <a:rPr lang="it-IT" altLang="it-IT" sz="1800" i="1" dirty="0">
                          <a:latin typeface="Century" panose="02040604050505020304" pitchFamily="18" charset="0"/>
                          <a:cs typeface="Arial" charset="0"/>
                        </a:rPr>
                        <a:t> Entro gli stessi termini devono essere contestate o irrogate le sanzioni amministrative tributarie, a norma degli articoli 16 e 17 del Decreto Legislativo 18 dicembre 1997 n. 472 …”</a:t>
                      </a:r>
                    </a:p>
                    <a:p>
                      <a:endParaRPr lang="it-IT" dirty="0"/>
                    </a:p>
                  </a:txBody>
                  <a:tcPr/>
                </a:tc>
                <a:extLst>
                  <a:ext uri="{0D108BD9-81ED-4DB2-BD59-A6C34878D82A}">
                    <a16:rowId xmlns:a16="http://schemas.microsoft.com/office/drawing/2014/main" val="2977303035"/>
                  </a:ext>
                </a:extLst>
              </a:tr>
              <a:tr h="371214">
                <a:tc>
                  <a:txBody>
                    <a:bodyPr/>
                    <a:lstStyle/>
                    <a:p>
                      <a:pPr marL="285750" indent="-285750">
                        <a:buFont typeface="Wingdings" panose="05000000000000000000" pitchFamily="2" charset="2"/>
                        <a:buChar char="q"/>
                      </a:pPr>
                      <a:r>
                        <a:rPr lang="it-IT" sz="1800" dirty="0">
                          <a:latin typeface="Century" panose="02040604050505020304" pitchFamily="18" charset="0"/>
                        </a:rPr>
                        <a:t>Tipologia dell’attività di accertamento</a:t>
                      </a:r>
                      <a:endParaRPr lang="it-IT" dirty="0">
                        <a:latin typeface="Century" panose="02040604050505020304" pitchFamily="18" charset="0"/>
                      </a:endParaRPr>
                    </a:p>
                  </a:txBody>
                  <a:tcPr/>
                </a:tc>
                <a:extLst>
                  <a:ext uri="{0D108BD9-81ED-4DB2-BD59-A6C34878D82A}">
                    <a16:rowId xmlns:a16="http://schemas.microsoft.com/office/drawing/2014/main" val="3755470302"/>
                  </a:ext>
                </a:extLst>
              </a:tr>
              <a:tr h="371214">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Tipicità del provvedimento di accertamento</a:t>
                      </a:r>
                    </a:p>
                  </a:txBody>
                  <a:tcPr/>
                </a:tc>
                <a:extLst>
                  <a:ext uri="{0D108BD9-81ED-4DB2-BD59-A6C34878D82A}">
                    <a16:rowId xmlns:a16="http://schemas.microsoft.com/office/drawing/2014/main" val="1250294781"/>
                  </a:ext>
                </a:extLst>
              </a:tr>
              <a:tr h="371214">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Termini di decadenza per l’esercizio della potestà di accertamento e riscossione</a:t>
                      </a:r>
                    </a:p>
                  </a:txBody>
                  <a:tcPr/>
                </a:tc>
                <a:extLst>
                  <a:ext uri="{0D108BD9-81ED-4DB2-BD59-A6C34878D82A}">
                    <a16:rowId xmlns:a16="http://schemas.microsoft.com/office/drawing/2014/main" val="681205127"/>
                  </a:ext>
                </a:extLst>
              </a:tr>
              <a:tr h="371214">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Modalità di irrogazione delle sanzioni</a:t>
                      </a:r>
                    </a:p>
                  </a:txBody>
                  <a:tcPr/>
                </a:tc>
                <a:extLst>
                  <a:ext uri="{0D108BD9-81ED-4DB2-BD59-A6C34878D82A}">
                    <a16:rowId xmlns:a16="http://schemas.microsoft.com/office/drawing/2014/main" val="2537622344"/>
                  </a:ext>
                </a:extLst>
              </a:tr>
              <a:tr h="640724">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Possibilità di ricorrere alla raccomandata con avviso di ricevimento come modalità di notifica</a:t>
                      </a:r>
                    </a:p>
                  </a:txBody>
                  <a:tcPr/>
                </a:tc>
                <a:extLst>
                  <a:ext uri="{0D108BD9-81ED-4DB2-BD59-A6C34878D82A}">
                    <a16:rowId xmlns:a16="http://schemas.microsoft.com/office/drawing/2014/main" val="2062037947"/>
                  </a:ext>
                </a:extLst>
              </a:tr>
            </a:tbl>
          </a:graphicData>
        </a:graphic>
      </p:graphicFrame>
      <p:sp>
        <p:nvSpPr>
          <p:cNvPr id="4" name="Segnaposto numero diapositiva 3">
            <a:extLst>
              <a:ext uri="{FF2B5EF4-FFF2-40B4-BE49-F238E27FC236}">
                <a16:creationId xmlns:a16="http://schemas.microsoft.com/office/drawing/2014/main" id="{A685B617-BB13-4D94-B525-DA3713E7808F}"/>
              </a:ext>
            </a:extLst>
          </p:cNvPr>
          <p:cNvSpPr>
            <a:spLocks noGrp="1"/>
          </p:cNvSpPr>
          <p:nvPr>
            <p:ph type="sldNum" sz="quarter" idx="12"/>
          </p:nvPr>
        </p:nvSpPr>
        <p:spPr/>
        <p:txBody>
          <a:bodyPr/>
          <a:lstStyle/>
          <a:p>
            <a:fld id="{19798D28-E91C-416C-BE1D-99D2D5871919}" type="slidenum">
              <a:rPr lang="it-IT" smtClean="0"/>
              <a:t>6</a:t>
            </a:fld>
            <a:endParaRPr lang="it-IT" dirty="0"/>
          </a:p>
        </p:txBody>
      </p:sp>
    </p:spTree>
    <p:extLst>
      <p:ext uri="{BB962C8B-B14F-4D97-AF65-F5344CB8AC3E}">
        <p14:creationId xmlns:p14="http://schemas.microsoft.com/office/powerpoint/2010/main" val="29545722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7549BBA1-5EE2-484D-853C-6F4CFA5C7C62}"/>
              </a:ext>
            </a:extLst>
          </p:cNvPr>
          <p:cNvSpPr>
            <a:spLocks noGrp="1"/>
          </p:cNvSpPr>
          <p:nvPr>
            <p:ph type="title"/>
          </p:nvPr>
        </p:nvSpPr>
        <p:spPr>
          <a:xfrm>
            <a:off x="1199456" y="400682"/>
            <a:ext cx="9649072" cy="854362"/>
          </a:xfrm>
        </p:spPr>
        <p:txBody>
          <a:bodyPr>
            <a:normAutofit/>
          </a:bodyPr>
          <a:lstStyle/>
          <a:p>
            <a:pPr algn="ctr"/>
            <a:r>
              <a:rPr lang="it-IT" sz="3600" b="1" dirty="0">
                <a:solidFill>
                  <a:srgbClr val="002060"/>
                </a:solidFill>
                <a:latin typeface="Century Schoolbook" panose="02040604050505020304" pitchFamily="18" charset="0"/>
              </a:rPr>
              <a:t>Il fallimento</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A335D969-63DA-4819-942D-1630F28CAC75}"/>
              </a:ext>
            </a:extLst>
          </p:cNvPr>
          <p:cNvSpPr>
            <a:spLocks noGrp="1"/>
          </p:cNvSpPr>
          <p:nvPr>
            <p:ph idx="1"/>
          </p:nvPr>
        </p:nvSpPr>
        <p:spPr>
          <a:xfrm>
            <a:off x="911424" y="1916832"/>
            <a:ext cx="10801200" cy="4319570"/>
          </a:xfrm>
        </p:spPr>
        <p:txBody>
          <a:bodyPr>
            <a:normAutofit fontScale="62500" lnSpcReduction="20000"/>
          </a:bodyPr>
          <a:lstStyle/>
          <a:p>
            <a:pPr marL="0" indent="0" algn="just">
              <a:lnSpc>
                <a:spcPct val="120000"/>
              </a:lnSpc>
              <a:buNone/>
            </a:pPr>
            <a:r>
              <a:rPr lang="it-IT" sz="2900" dirty="0">
                <a:latin typeface="Century" panose="02040604050505020304" pitchFamily="18" charset="0"/>
              </a:rPr>
              <a:t>La sentenza di fallimento  acquista efficacia verso i terzi con l’iscrizione nel Registro imprese producendo i seguenti effetti:</a:t>
            </a:r>
          </a:p>
          <a:p>
            <a:pPr lvl="1" algn="just">
              <a:lnSpc>
                <a:spcPct val="120000"/>
              </a:lnSpc>
              <a:buFont typeface="Wingdings" panose="05000000000000000000" pitchFamily="2" charset="2"/>
              <a:buChar char="ü"/>
            </a:pPr>
            <a:r>
              <a:rPr lang="it-IT" sz="2500" dirty="0">
                <a:latin typeface="Century" panose="02040604050505020304" pitchFamily="18" charset="0"/>
              </a:rPr>
              <a:t>blocco delle azioni individuali esecutive e cautelari</a:t>
            </a:r>
          </a:p>
          <a:p>
            <a:pPr lvl="1" algn="just">
              <a:lnSpc>
                <a:spcPct val="120000"/>
              </a:lnSpc>
              <a:buFont typeface="Wingdings" panose="05000000000000000000" pitchFamily="2" charset="2"/>
              <a:buChar char="ü"/>
            </a:pPr>
            <a:r>
              <a:rPr lang="it-IT" sz="2500" dirty="0">
                <a:latin typeface="Century" panose="02040604050505020304" pitchFamily="18" charset="0"/>
              </a:rPr>
              <a:t>inibisce l’espropriazione forzata presso terzi </a:t>
            </a:r>
          </a:p>
          <a:p>
            <a:pPr lvl="1" algn="just">
              <a:lnSpc>
                <a:spcPct val="120000"/>
              </a:lnSpc>
              <a:buFont typeface="Wingdings" panose="05000000000000000000" pitchFamily="2" charset="2"/>
              <a:buChar char="ü"/>
            </a:pPr>
            <a:r>
              <a:rPr lang="it-IT" sz="2500" dirty="0">
                <a:latin typeface="Century" panose="02040604050505020304" pitchFamily="18" charset="0"/>
              </a:rPr>
              <a:t>i creditori dell’imprenditore non possono agire nei confronti dei terzi con azioni revocatorie o surrogatorie</a:t>
            </a:r>
          </a:p>
          <a:p>
            <a:pPr marL="0" lvl="0" indent="0" algn="just">
              <a:lnSpc>
                <a:spcPct val="120000"/>
              </a:lnSpc>
              <a:buNone/>
            </a:pPr>
            <a:r>
              <a:rPr lang="it-IT" sz="2900" dirty="0">
                <a:latin typeface="Century" panose="02040604050505020304" pitchFamily="18" charset="0"/>
              </a:rPr>
              <a:t>Raccolte le informazioni sui debiti del fallito il curatore procede all’accertamento del passivo. </a:t>
            </a:r>
          </a:p>
          <a:p>
            <a:pPr marL="0" lvl="0" indent="0" algn="just">
              <a:lnSpc>
                <a:spcPct val="120000"/>
              </a:lnSpc>
              <a:buNone/>
            </a:pPr>
            <a:r>
              <a:rPr lang="it-IT" sz="2900" dirty="0">
                <a:latin typeface="Century" panose="02040604050505020304" pitchFamily="18" charset="0"/>
              </a:rPr>
              <a:t>Entrano a far parte del passivo i creditori che hanno un credito anteriore alla dichiarazione di fallimento. </a:t>
            </a:r>
          </a:p>
          <a:p>
            <a:pPr marL="0" lvl="0" indent="0" algn="just">
              <a:lnSpc>
                <a:spcPct val="120000"/>
              </a:lnSpc>
              <a:buNone/>
            </a:pPr>
            <a:r>
              <a:rPr lang="it-IT" sz="2900" dirty="0">
                <a:latin typeface="Century" panose="02040604050505020304" pitchFamily="18" charset="0"/>
              </a:rPr>
              <a:t>I crediti successivi ne sono esclusi ad eccezione di quelli che derivano dalla gestione della procedura. </a:t>
            </a:r>
          </a:p>
          <a:p>
            <a:pPr marL="0" lvl="0" indent="0" algn="just">
              <a:lnSpc>
                <a:spcPct val="120000"/>
              </a:lnSpc>
              <a:buNone/>
            </a:pPr>
            <a:r>
              <a:rPr lang="it-IT" sz="2900" dirty="0">
                <a:latin typeface="Century" panose="02040604050505020304" pitchFamily="18" charset="0"/>
              </a:rPr>
              <a:t>Ai sensi dell’articolo 92 della Legge fallimentare, il curatore, esaminate le scritture contabili, comunica le informazioni utili ai creditori o ai titolari di diritti reali o personali su beni mobili e immobili del fallito, a mezzo PEC</a:t>
            </a:r>
          </a:p>
        </p:txBody>
      </p:sp>
      <p:sp>
        <p:nvSpPr>
          <p:cNvPr id="4" name="Segnaposto numero diapositiva 3">
            <a:extLst>
              <a:ext uri="{FF2B5EF4-FFF2-40B4-BE49-F238E27FC236}">
                <a16:creationId xmlns:a16="http://schemas.microsoft.com/office/drawing/2014/main" id="{AA9514D2-F9E6-4A07-B6AB-F1DE1686B2FE}"/>
              </a:ext>
            </a:extLst>
          </p:cNvPr>
          <p:cNvSpPr>
            <a:spLocks noGrp="1"/>
          </p:cNvSpPr>
          <p:nvPr>
            <p:ph type="sldNum" sz="quarter" idx="12"/>
          </p:nvPr>
        </p:nvSpPr>
        <p:spPr/>
        <p:txBody>
          <a:bodyPr/>
          <a:lstStyle/>
          <a:p>
            <a:fld id="{19798D28-E91C-416C-BE1D-99D2D5871919}" type="slidenum">
              <a:rPr lang="it-IT" smtClean="0"/>
              <a:t>60</a:t>
            </a:fld>
            <a:endParaRPr lang="it-IT" dirty="0"/>
          </a:p>
        </p:txBody>
      </p:sp>
    </p:spTree>
    <p:extLst>
      <p:ext uri="{BB962C8B-B14F-4D97-AF65-F5344CB8AC3E}">
        <p14:creationId xmlns:p14="http://schemas.microsoft.com/office/powerpoint/2010/main" val="5899082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7A42B-533F-435E-8D8E-01C49148CA1D}"/>
              </a:ext>
            </a:extLst>
          </p:cNvPr>
          <p:cNvSpPr>
            <a:spLocks noGrp="1"/>
          </p:cNvSpPr>
          <p:nvPr>
            <p:ph type="title"/>
          </p:nvPr>
        </p:nvSpPr>
        <p:spPr>
          <a:xfrm>
            <a:off x="1066800" y="260648"/>
            <a:ext cx="10058400" cy="1126173"/>
          </a:xfrm>
        </p:spPr>
        <p:txBody>
          <a:bodyPr>
            <a:noAutofit/>
          </a:bodyPr>
          <a:lstStyle/>
          <a:p>
            <a:pPr algn="ctr"/>
            <a:r>
              <a:rPr lang="it-IT" sz="3600" b="1" dirty="0">
                <a:solidFill>
                  <a:srgbClr val="002060"/>
                </a:solidFill>
                <a:latin typeface="Century Schoolbook" panose="02040604050505020304" pitchFamily="18" charset="0"/>
              </a:rPr>
              <a:t>Il fallimento</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La domanda di ammissione al passivo</a:t>
            </a:r>
          </a:p>
        </p:txBody>
      </p:sp>
      <p:sp>
        <p:nvSpPr>
          <p:cNvPr id="3" name="Segnaposto contenuto 2">
            <a:extLst>
              <a:ext uri="{FF2B5EF4-FFF2-40B4-BE49-F238E27FC236}">
                <a16:creationId xmlns:a16="http://schemas.microsoft.com/office/drawing/2014/main" id="{4447ACDC-EA57-4EA2-9CA0-66058DB272C6}"/>
              </a:ext>
            </a:extLst>
          </p:cNvPr>
          <p:cNvSpPr>
            <a:spLocks noGrp="1"/>
          </p:cNvSpPr>
          <p:nvPr>
            <p:ph idx="1"/>
          </p:nvPr>
        </p:nvSpPr>
        <p:spPr>
          <a:xfrm>
            <a:off x="1066800" y="1868000"/>
            <a:ext cx="10213776" cy="4441320"/>
          </a:xfrm>
        </p:spPr>
        <p:txBody>
          <a:bodyPr>
            <a:noAutofit/>
          </a:bodyPr>
          <a:lstStyle/>
          <a:p>
            <a:pPr marL="0" indent="0" algn="just">
              <a:lnSpc>
                <a:spcPct val="120000"/>
              </a:lnSpc>
              <a:buNone/>
            </a:pPr>
            <a:r>
              <a:rPr lang="it-IT" sz="1500" dirty="0">
                <a:latin typeface="Century" panose="02040604050505020304" pitchFamily="18" charset="0"/>
              </a:rPr>
              <a:t>La comunicazione deve indicare la modalità di presentazione della domanda di ammissione al passivo, la data per l’esame dello stato passivo e il termine di presentazione della domanda di insinuazione.</a:t>
            </a:r>
          </a:p>
          <a:p>
            <a:pPr marL="0" indent="0" algn="just">
              <a:lnSpc>
                <a:spcPct val="120000"/>
              </a:lnSpc>
              <a:buNone/>
            </a:pPr>
            <a:r>
              <a:rPr lang="it-IT" sz="1500" dirty="0">
                <a:latin typeface="Century" panose="02040604050505020304" pitchFamily="18" charset="0"/>
              </a:rPr>
              <a:t>La domanda si presenta con ricorso, anche personalmente, dal soggetto richiedente e va trasmesso almeno 30 giorni prima dell’udienza per l’esame dello stato passivo unitamente ai documenti che dimostrano il diritto del credito.</a:t>
            </a:r>
          </a:p>
          <a:p>
            <a:pPr marL="0" indent="0" algn="just">
              <a:lnSpc>
                <a:spcPct val="120000"/>
              </a:lnSpc>
              <a:buNone/>
            </a:pPr>
            <a:r>
              <a:rPr lang="it-IT" sz="1500" b="1" i="1" dirty="0">
                <a:latin typeface="Century" panose="02040604050505020304" pitchFamily="18" charset="0"/>
              </a:rPr>
              <a:t>La domanda di ammissione al passivo</a:t>
            </a:r>
            <a:r>
              <a:rPr lang="it-IT" sz="1500" b="1" dirty="0">
                <a:latin typeface="Century" panose="02040604050505020304" pitchFamily="18" charset="0"/>
              </a:rPr>
              <a:t> produce gli effetti della domanda giudiziale interrompendo la prescrizione per tutto il periodo del fallimento</a:t>
            </a:r>
            <a:r>
              <a:rPr lang="it-IT" sz="1500" dirty="0">
                <a:latin typeface="Century" panose="02040604050505020304" pitchFamily="18" charset="0"/>
              </a:rPr>
              <a:t>. </a:t>
            </a:r>
          </a:p>
          <a:p>
            <a:pPr marL="0" indent="0" algn="just">
              <a:lnSpc>
                <a:spcPct val="120000"/>
              </a:lnSpc>
              <a:buNone/>
            </a:pPr>
            <a:r>
              <a:rPr lang="it-IT" sz="1500" dirty="0">
                <a:latin typeface="Century" panose="02040604050505020304" pitchFamily="18" charset="0"/>
              </a:rPr>
              <a:t>Eventuali opposizioni si presentano con ricorso al Tribunale entro 30 giorni dalla comunicazione del curatore sull’esito della domanda di ammissione.</a:t>
            </a:r>
          </a:p>
          <a:p>
            <a:pPr marL="0" indent="0" algn="just">
              <a:lnSpc>
                <a:spcPct val="120000"/>
              </a:lnSpc>
              <a:buNone/>
            </a:pPr>
            <a:r>
              <a:rPr lang="it-IT" sz="1500" dirty="0">
                <a:latin typeface="Century" panose="02040604050505020304" pitchFamily="18" charset="0"/>
              </a:rPr>
              <a:t>Ai sensi dell’articolo 101 la domanda di ammissione al passivo trasmessa oltre i 30 giorni prima dell’udienza ma entro i 12  mesi dal deposito del decreto di esecutività dello stato passivo, sono considerate tardive. </a:t>
            </a:r>
          </a:p>
          <a:p>
            <a:pPr marL="0" indent="0" algn="just">
              <a:lnSpc>
                <a:spcPct val="120000"/>
              </a:lnSpc>
              <a:buNone/>
            </a:pPr>
            <a:r>
              <a:rPr lang="it-IT" sz="1500" dirty="0">
                <a:latin typeface="Century" panose="02040604050505020304" pitchFamily="18" charset="0"/>
              </a:rPr>
              <a:t>Decorsi i 12 mesi e fino a quando non sono esaurite le ripartizioni dell’attivo, le domande tardive sono ammissibili solo se il ritardo non è dipeso da causa imputabile all’istante.</a:t>
            </a:r>
          </a:p>
        </p:txBody>
      </p:sp>
      <p:sp>
        <p:nvSpPr>
          <p:cNvPr id="4" name="Segnaposto numero diapositiva 3">
            <a:extLst>
              <a:ext uri="{FF2B5EF4-FFF2-40B4-BE49-F238E27FC236}">
                <a16:creationId xmlns:a16="http://schemas.microsoft.com/office/drawing/2014/main" id="{B00D2E2B-3415-489C-8A7C-F88A0AEE8D61}"/>
              </a:ext>
            </a:extLst>
          </p:cNvPr>
          <p:cNvSpPr>
            <a:spLocks noGrp="1"/>
          </p:cNvSpPr>
          <p:nvPr>
            <p:ph type="sldNum" sz="quarter" idx="12"/>
          </p:nvPr>
        </p:nvSpPr>
        <p:spPr/>
        <p:txBody>
          <a:bodyPr/>
          <a:lstStyle/>
          <a:p>
            <a:fld id="{19798D28-E91C-416C-BE1D-99D2D5871919}" type="slidenum">
              <a:rPr lang="it-IT" smtClean="0"/>
              <a:t>61</a:t>
            </a:fld>
            <a:endParaRPr lang="it-IT" dirty="0"/>
          </a:p>
        </p:txBody>
      </p:sp>
    </p:spTree>
    <p:extLst>
      <p:ext uri="{BB962C8B-B14F-4D97-AF65-F5344CB8AC3E}">
        <p14:creationId xmlns:p14="http://schemas.microsoft.com/office/powerpoint/2010/main" val="19644766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921BDD-0FD9-48A5-9277-FE098D74D197}"/>
              </a:ext>
            </a:extLst>
          </p:cNvPr>
          <p:cNvSpPr>
            <a:spLocks noGrp="1"/>
          </p:cNvSpPr>
          <p:nvPr>
            <p:ph type="title"/>
          </p:nvPr>
        </p:nvSpPr>
        <p:spPr>
          <a:xfrm>
            <a:off x="1066800" y="260648"/>
            <a:ext cx="10058400" cy="1126173"/>
          </a:xfrm>
        </p:spPr>
        <p:txBody>
          <a:bodyPr>
            <a:normAutofit/>
          </a:bodyPr>
          <a:lstStyle/>
          <a:p>
            <a:pPr algn="ctr"/>
            <a:r>
              <a:rPr lang="it-IT" sz="3600" b="1" dirty="0">
                <a:solidFill>
                  <a:srgbClr val="002060"/>
                </a:solidFill>
                <a:latin typeface="Century Schoolbook" panose="02040604050505020304" pitchFamily="18" charset="0"/>
              </a:rPr>
              <a:t>Il fallimento</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 chi notificare</a:t>
            </a:r>
          </a:p>
        </p:txBody>
      </p:sp>
      <p:sp>
        <p:nvSpPr>
          <p:cNvPr id="3" name="Segnaposto contenuto 2">
            <a:extLst>
              <a:ext uri="{FF2B5EF4-FFF2-40B4-BE49-F238E27FC236}">
                <a16:creationId xmlns:a16="http://schemas.microsoft.com/office/drawing/2014/main" id="{C63CAA45-AAE2-499F-BD8A-D7F8CC8A9D1C}"/>
              </a:ext>
            </a:extLst>
          </p:cNvPr>
          <p:cNvSpPr>
            <a:spLocks noGrp="1"/>
          </p:cNvSpPr>
          <p:nvPr>
            <p:ph idx="1"/>
          </p:nvPr>
        </p:nvSpPr>
        <p:spPr>
          <a:xfrm>
            <a:off x="882962" y="1412776"/>
            <a:ext cx="10613638" cy="4896544"/>
          </a:xfrm>
        </p:spPr>
        <p:txBody>
          <a:bodyPr>
            <a:noAutofit/>
          </a:bodyPr>
          <a:lstStyle/>
          <a:p>
            <a:pPr marL="0" indent="0" algn="just">
              <a:lnSpc>
                <a:spcPct val="120000"/>
              </a:lnSpc>
              <a:buNone/>
            </a:pPr>
            <a:r>
              <a:rPr lang="it-IT" sz="1400" dirty="0">
                <a:latin typeface="Century" panose="02040604050505020304" pitchFamily="18" charset="0"/>
              </a:rPr>
              <a:t>La liquidazione dell’attivo deve avvenire nel rispetto della regola della </a:t>
            </a:r>
            <a:r>
              <a:rPr lang="it-IT" sz="1400" i="1" dirty="0">
                <a:latin typeface="Century" panose="02040604050505020304" pitchFamily="18" charset="0"/>
              </a:rPr>
              <a:t>par condicio  creditorum</a:t>
            </a:r>
            <a:r>
              <a:rPr lang="it-IT" sz="1400" dirty="0">
                <a:latin typeface="Century" panose="02040604050505020304" pitchFamily="18" charset="0"/>
              </a:rPr>
              <a:t>. Le somme ricavate vengono erogate con il seguente ordine:</a:t>
            </a:r>
          </a:p>
          <a:p>
            <a:pPr marL="0" lvl="0" indent="0" algn="just">
              <a:lnSpc>
                <a:spcPct val="120000"/>
              </a:lnSpc>
              <a:buNone/>
            </a:pPr>
            <a:r>
              <a:rPr lang="it-IT" sz="1400" dirty="0">
                <a:latin typeface="Century" panose="02040604050505020304" pitchFamily="18" charset="0"/>
              </a:rPr>
              <a:t>- crediti prededucibili</a:t>
            </a:r>
          </a:p>
          <a:p>
            <a:pPr marL="0" lvl="0" indent="0" algn="just">
              <a:lnSpc>
                <a:spcPct val="120000"/>
              </a:lnSpc>
              <a:buNone/>
            </a:pPr>
            <a:r>
              <a:rPr lang="it-IT" sz="1400" dirty="0">
                <a:latin typeface="Century" panose="02040604050505020304" pitchFamily="18" charset="0"/>
              </a:rPr>
              <a:t>- crediti con prelazione su cose vendute secondo l’ordine di legge</a:t>
            </a:r>
          </a:p>
          <a:p>
            <a:pPr marL="0" lvl="0" indent="0" algn="just">
              <a:lnSpc>
                <a:spcPct val="120000"/>
              </a:lnSpc>
              <a:buNone/>
            </a:pPr>
            <a:r>
              <a:rPr lang="it-IT" sz="1400" dirty="0">
                <a:latin typeface="Century" panose="02040604050505020304" pitchFamily="18" charset="0"/>
              </a:rPr>
              <a:t>- crediti chirografari </a:t>
            </a:r>
          </a:p>
          <a:p>
            <a:pPr marL="0" indent="0" algn="just">
              <a:lnSpc>
                <a:spcPct val="120000"/>
              </a:lnSpc>
              <a:buNone/>
            </a:pPr>
            <a:r>
              <a:rPr lang="it-IT" sz="1400" dirty="0">
                <a:latin typeface="Century" panose="02040604050505020304" pitchFamily="18" charset="0"/>
              </a:rPr>
              <a:t>Con la chiusura del fallimento cessano gli effetti del fallimento sul patrimonio del fallito e le incapacità professionali. Ai sensi dell’articolo 120 i creditori riacquistano il libero esercizio delle azioni verso il debitore per la parte non soddisfatta per capitale e interessi salvo che non sia intervenuta l’esdebitazione del fallito</a:t>
            </a:r>
          </a:p>
          <a:p>
            <a:pPr marL="0" indent="0" algn="just">
              <a:lnSpc>
                <a:spcPct val="120000"/>
              </a:lnSpc>
              <a:buNone/>
            </a:pPr>
            <a:r>
              <a:rPr lang="it-IT" sz="1400" dirty="0">
                <a:latin typeface="Century" panose="02040604050505020304" pitchFamily="18" charset="0"/>
              </a:rPr>
              <a:t>Il fallito viene privato dell’amministrazione dei beni ad eccezione di quelli minimali per la vita. </a:t>
            </a:r>
          </a:p>
          <a:p>
            <a:pPr lvl="0" algn="just">
              <a:lnSpc>
                <a:spcPct val="120000"/>
              </a:lnSpc>
              <a:buFont typeface="Wingdings" panose="05000000000000000000" pitchFamily="2" charset="2"/>
              <a:buChar char="q"/>
            </a:pPr>
            <a:r>
              <a:rPr lang="it-IT" sz="1400" b="1" dirty="0">
                <a:latin typeface="Century" panose="02040604050505020304" pitchFamily="18" charset="0"/>
              </a:rPr>
              <a:t> notificare l’accertamento con PEC al curatore per periodo d’imposta anteriore alla data del fallimento</a:t>
            </a:r>
          </a:p>
          <a:p>
            <a:pPr lvl="0" algn="just">
              <a:lnSpc>
                <a:spcPct val="120000"/>
              </a:lnSpc>
              <a:buFont typeface="Wingdings" panose="05000000000000000000" pitchFamily="2" charset="2"/>
              <a:buChar char="q"/>
            </a:pPr>
            <a:r>
              <a:rPr lang="it-IT" sz="1400" b="1" dirty="0">
                <a:latin typeface="Century" panose="02040604050505020304" pitchFamily="18" charset="0"/>
              </a:rPr>
              <a:t> notificare anche al fallito (in caso si persona fisica o  società di persone) se si vuole agire contro questo dopo la chiusura del fallimento</a:t>
            </a:r>
          </a:p>
          <a:p>
            <a:pPr lvl="0" algn="just">
              <a:lnSpc>
                <a:spcPct val="120000"/>
              </a:lnSpc>
              <a:buFont typeface="Wingdings" panose="05000000000000000000" pitchFamily="2" charset="2"/>
              <a:buChar char="q"/>
            </a:pPr>
            <a:r>
              <a:rPr lang="it-IT" sz="1400" b="1" dirty="0">
                <a:latin typeface="Century" panose="02040604050505020304" pitchFamily="18" charset="0"/>
              </a:rPr>
              <a:t> per IMU futura  no accertamenti</a:t>
            </a:r>
          </a:p>
        </p:txBody>
      </p:sp>
      <p:sp>
        <p:nvSpPr>
          <p:cNvPr id="4" name="Segnaposto numero diapositiva 3">
            <a:extLst>
              <a:ext uri="{FF2B5EF4-FFF2-40B4-BE49-F238E27FC236}">
                <a16:creationId xmlns:a16="http://schemas.microsoft.com/office/drawing/2014/main" id="{5401D325-DA1B-4A37-A359-2CE80B174F08}"/>
              </a:ext>
            </a:extLst>
          </p:cNvPr>
          <p:cNvSpPr>
            <a:spLocks noGrp="1"/>
          </p:cNvSpPr>
          <p:nvPr>
            <p:ph type="sldNum" sz="quarter" idx="12"/>
          </p:nvPr>
        </p:nvSpPr>
        <p:spPr/>
        <p:txBody>
          <a:bodyPr/>
          <a:lstStyle/>
          <a:p>
            <a:fld id="{19798D28-E91C-416C-BE1D-99D2D5871919}" type="slidenum">
              <a:rPr lang="it-IT" smtClean="0"/>
              <a:t>62</a:t>
            </a:fld>
            <a:endParaRPr lang="it-IT" dirty="0"/>
          </a:p>
        </p:txBody>
      </p:sp>
    </p:spTree>
    <p:extLst>
      <p:ext uri="{BB962C8B-B14F-4D97-AF65-F5344CB8AC3E}">
        <p14:creationId xmlns:p14="http://schemas.microsoft.com/office/powerpoint/2010/main" val="16254159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325E1-18B6-4AC5-B51F-0484C111A816}"/>
              </a:ext>
            </a:extLst>
          </p:cNvPr>
          <p:cNvSpPr>
            <a:spLocks noGrp="1"/>
          </p:cNvSpPr>
          <p:nvPr>
            <p:ph type="title"/>
          </p:nvPr>
        </p:nvSpPr>
        <p:spPr>
          <a:xfrm>
            <a:off x="1097280" y="286603"/>
            <a:ext cx="10058400" cy="1126173"/>
          </a:xfrm>
        </p:spPr>
        <p:txBody>
          <a:bodyPr>
            <a:normAutofit/>
          </a:bodyPr>
          <a:lstStyle/>
          <a:p>
            <a:pPr algn="ctr"/>
            <a:r>
              <a:rPr lang="it-IT" sz="3600" b="1" dirty="0">
                <a:solidFill>
                  <a:srgbClr val="002060"/>
                </a:solidFill>
                <a:latin typeface="Century Schoolbook" panose="02040604050505020304" pitchFamily="18" charset="0"/>
              </a:rPr>
              <a:t>Il fallimento</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IMU dovuta</a:t>
            </a:r>
          </a:p>
        </p:txBody>
      </p:sp>
      <p:sp>
        <p:nvSpPr>
          <p:cNvPr id="3" name="Segnaposto contenuto 2">
            <a:extLst>
              <a:ext uri="{FF2B5EF4-FFF2-40B4-BE49-F238E27FC236}">
                <a16:creationId xmlns:a16="http://schemas.microsoft.com/office/drawing/2014/main" id="{3AC726B4-3535-44D7-AC18-A850DA0D765F}"/>
              </a:ext>
            </a:extLst>
          </p:cNvPr>
          <p:cNvSpPr>
            <a:spLocks noGrp="1"/>
          </p:cNvSpPr>
          <p:nvPr>
            <p:ph idx="1"/>
          </p:nvPr>
        </p:nvSpPr>
        <p:spPr>
          <a:xfrm>
            <a:off x="1123796" y="2276872"/>
            <a:ext cx="10058400" cy="3816424"/>
          </a:xfrm>
        </p:spPr>
        <p:txBody>
          <a:bodyPr>
            <a:normAutofit/>
          </a:bodyPr>
          <a:lstStyle/>
          <a:p>
            <a:pPr marL="0" indent="0" algn="just">
              <a:lnSpc>
                <a:spcPct val="150000"/>
              </a:lnSpc>
              <a:buNone/>
            </a:pPr>
            <a:r>
              <a:rPr lang="it-IT" sz="1800" dirty="0">
                <a:latin typeface="Century" panose="02040604050505020304" pitchFamily="18" charset="0"/>
              </a:rPr>
              <a:t>In caso di fallimento la disciplina IMU rinvia al comma 6 dell’art. 10 del </a:t>
            </a:r>
            <a:r>
              <a:rPr lang="it-IT" sz="1800" dirty="0" err="1">
                <a:latin typeface="Century" panose="02040604050505020304" pitchFamily="18" charset="0"/>
              </a:rPr>
              <a:t>D.Lgs</a:t>
            </a:r>
            <a:r>
              <a:rPr lang="it-IT" sz="1800" dirty="0">
                <a:latin typeface="Century" panose="02040604050505020304" pitchFamily="18" charset="0"/>
              </a:rPr>
              <a:t> n. 504/1992, recante la disciplina dell’ICI, richiamato ai fini IMU dall’art. 9, co. 7, del </a:t>
            </a:r>
            <a:r>
              <a:rPr lang="it-IT" sz="1800" dirty="0" err="1">
                <a:latin typeface="Century" panose="02040604050505020304" pitchFamily="18" charset="0"/>
              </a:rPr>
              <a:t>D.Lgs.</a:t>
            </a:r>
            <a:r>
              <a:rPr lang="it-IT" sz="1800" dirty="0">
                <a:latin typeface="Century" panose="02040604050505020304" pitchFamily="18" charset="0"/>
              </a:rPr>
              <a:t> n. 23/2011.</a:t>
            </a:r>
          </a:p>
          <a:p>
            <a:pPr marL="0" indent="0" algn="just">
              <a:lnSpc>
                <a:spcPct val="150000"/>
              </a:lnSpc>
              <a:buNone/>
            </a:pPr>
            <a:r>
              <a:rPr lang="it-IT" sz="1800" i="1" dirty="0">
                <a:latin typeface="Century" panose="02040604050505020304" pitchFamily="18" charset="0"/>
              </a:rPr>
              <a:t>“Per gli immobili compresi nel fallimento o nella liquidazione coatta amministrativa il curatore o il commissario liquidatore, </a:t>
            </a:r>
            <a:r>
              <a:rPr lang="it-IT" sz="1800" b="1" i="1" dirty="0">
                <a:latin typeface="Century" panose="02040604050505020304" pitchFamily="18" charset="0"/>
              </a:rPr>
              <a:t>entro novanta giorni dalla data della loro nomina</a:t>
            </a:r>
            <a:r>
              <a:rPr lang="it-IT" sz="1800" i="1" dirty="0">
                <a:latin typeface="Century" panose="02040604050505020304" pitchFamily="18" charset="0"/>
              </a:rPr>
              <a:t>, devono presentare al comune di ubicazione degli immobili una dichiarazione attestante l’avvio della procedura. Detti soggetti sono, altresì, tenuti al versamento dell’imposta dovuta per il periodo di durata dell’intera procedura concorsuale entro il termine di </a:t>
            </a:r>
            <a:r>
              <a:rPr lang="it-IT" sz="1800" b="1" i="1" dirty="0">
                <a:latin typeface="Century" panose="02040604050505020304" pitchFamily="18" charset="0"/>
              </a:rPr>
              <a:t>tre mesi</a:t>
            </a:r>
            <a:r>
              <a:rPr lang="it-IT" sz="1800" i="1" dirty="0">
                <a:latin typeface="Century" panose="02040604050505020304" pitchFamily="18" charset="0"/>
              </a:rPr>
              <a:t> dalla data del decreto di trasferimento degli immobili”.</a:t>
            </a:r>
            <a:r>
              <a:rPr lang="it-IT" sz="1800" dirty="0">
                <a:latin typeface="Century" panose="02040604050505020304" pitchFamily="18" charset="0"/>
              </a:rPr>
              <a:t> </a:t>
            </a:r>
          </a:p>
        </p:txBody>
      </p:sp>
      <p:sp>
        <p:nvSpPr>
          <p:cNvPr id="4" name="Segnaposto numero diapositiva 3">
            <a:extLst>
              <a:ext uri="{FF2B5EF4-FFF2-40B4-BE49-F238E27FC236}">
                <a16:creationId xmlns:a16="http://schemas.microsoft.com/office/drawing/2014/main" id="{3805D3B9-47B5-4A3D-A4CA-E7F5D90F3572}"/>
              </a:ext>
            </a:extLst>
          </p:cNvPr>
          <p:cNvSpPr>
            <a:spLocks noGrp="1"/>
          </p:cNvSpPr>
          <p:nvPr>
            <p:ph type="sldNum" sz="quarter" idx="12"/>
          </p:nvPr>
        </p:nvSpPr>
        <p:spPr/>
        <p:txBody>
          <a:bodyPr/>
          <a:lstStyle/>
          <a:p>
            <a:fld id="{19798D28-E91C-416C-BE1D-99D2D5871919}" type="slidenum">
              <a:rPr lang="it-IT" smtClean="0"/>
              <a:t>63</a:t>
            </a:fld>
            <a:endParaRPr lang="it-IT" dirty="0"/>
          </a:p>
        </p:txBody>
      </p:sp>
    </p:spTree>
    <p:extLst>
      <p:ext uri="{BB962C8B-B14F-4D97-AF65-F5344CB8AC3E}">
        <p14:creationId xmlns:p14="http://schemas.microsoft.com/office/powerpoint/2010/main" val="22052144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132DC390-B2BB-455F-B3B6-A627BD8E41DC}"/>
              </a:ext>
            </a:extLst>
          </p:cNvPr>
          <p:cNvSpPr>
            <a:spLocks noGrp="1"/>
          </p:cNvSpPr>
          <p:nvPr>
            <p:ph type="title"/>
          </p:nvPr>
        </p:nvSpPr>
        <p:spPr>
          <a:xfrm>
            <a:off x="1097280" y="286603"/>
            <a:ext cx="10058400" cy="1126173"/>
          </a:xfrm>
        </p:spPr>
        <p:txBody>
          <a:bodyPr>
            <a:normAutofit/>
          </a:bodyPr>
          <a:lstStyle/>
          <a:p>
            <a:pPr algn="ctr"/>
            <a:r>
              <a:rPr lang="it-IT" sz="3600" b="1" dirty="0">
                <a:solidFill>
                  <a:srgbClr val="002060"/>
                </a:solidFill>
                <a:latin typeface="Century Schoolbook" panose="02040604050505020304" pitchFamily="18" charset="0"/>
              </a:rPr>
              <a:t>Il fallimento</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IMU dovuta</a:t>
            </a:r>
          </a:p>
        </p:txBody>
      </p:sp>
      <p:sp>
        <p:nvSpPr>
          <p:cNvPr id="3" name="Segnaposto contenuto 2">
            <a:extLst>
              <a:ext uri="{FF2B5EF4-FFF2-40B4-BE49-F238E27FC236}">
                <a16:creationId xmlns:a16="http://schemas.microsoft.com/office/drawing/2014/main" id="{C3E0BD1A-82FA-493E-9146-72D0F4B95EA8}"/>
              </a:ext>
            </a:extLst>
          </p:cNvPr>
          <p:cNvSpPr>
            <a:spLocks noGrp="1"/>
          </p:cNvSpPr>
          <p:nvPr>
            <p:ph idx="1"/>
          </p:nvPr>
        </p:nvSpPr>
        <p:spPr>
          <a:xfrm>
            <a:off x="1154083" y="2060848"/>
            <a:ext cx="10058400" cy="4023360"/>
          </a:xfrm>
        </p:spPr>
        <p:txBody>
          <a:bodyPr>
            <a:normAutofit/>
          </a:bodyPr>
          <a:lstStyle/>
          <a:p>
            <a:pPr marL="0" indent="0" algn="just">
              <a:lnSpc>
                <a:spcPct val="100000"/>
              </a:lnSpc>
              <a:buNone/>
            </a:pPr>
            <a:r>
              <a:rPr lang="it-IT" dirty="0">
                <a:latin typeface="Century" panose="02040604050505020304" pitchFamily="18" charset="0"/>
              </a:rPr>
              <a:t>Il primo adempimento del curatore è la dichiarazione IMU nella quale indicare gli immobili coinvolti nella procedura. Il riferimento alla dichiarazione attestante l’avvio della procedura coincide con l’utilizzo del modello dichiarativo, nel quale si dovrà riportare la situazione dell’immobile. </a:t>
            </a:r>
          </a:p>
          <a:p>
            <a:pPr marL="0" indent="0" algn="just">
              <a:lnSpc>
                <a:spcPct val="100000"/>
              </a:lnSpc>
              <a:buNone/>
            </a:pPr>
            <a:r>
              <a:rPr lang="it-IT" dirty="0">
                <a:latin typeface="Century" panose="02040604050505020304" pitchFamily="18" charset="0"/>
              </a:rPr>
              <a:t>In merito all’IMU dovuta in caso di fallimento, bisogna distinguere due momenti:</a:t>
            </a:r>
          </a:p>
          <a:p>
            <a:pPr algn="just">
              <a:lnSpc>
                <a:spcPct val="100000"/>
              </a:lnSpc>
              <a:buFont typeface="Wingdings" panose="05000000000000000000" pitchFamily="2" charset="2"/>
              <a:buChar char="ü"/>
            </a:pPr>
            <a:r>
              <a:rPr lang="it-IT" dirty="0">
                <a:latin typeface="Century" panose="02040604050505020304" pitchFamily="18" charset="0"/>
              </a:rPr>
              <a:t> l’imposta dovuta per il periodo antecedente la dichiarazione di fallimento rappresenta un debito di natura concorsuale da recuperare mediante insinuazione al passivo con preferibile avviso di accertamento. </a:t>
            </a:r>
          </a:p>
          <a:p>
            <a:pPr algn="just">
              <a:lnSpc>
                <a:spcPct val="100000"/>
              </a:lnSpc>
              <a:buFont typeface="Wingdings" panose="05000000000000000000" pitchFamily="2" charset="2"/>
              <a:buChar char="ü"/>
            </a:pPr>
            <a:r>
              <a:rPr lang="it-IT" dirty="0">
                <a:latin typeface="Century" panose="02040604050505020304" pitchFamily="18" charset="0"/>
              </a:rPr>
              <a:t> l’imposta per il periodo dopo la procedura gode della norma di favore per il versamento che risulta sospeso fino al decreto di trasferimento del bene e soddisfatto in prededuzione entro tre mesi. </a:t>
            </a:r>
          </a:p>
          <a:p>
            <a:endParaRPr lang="it-IT" dirty="0"/>
          </a:p>
        </p:txBody>
      </p:sp>
      <p:sp>
        <p:nvSpPr>
          <p:cNvPr id="4" name="Segnaposto numero diapositiva 3">
            <a:extLst>
              <a:ext uri="{FF2B5EF4-FFF2-40B4-BE49-F238E27FC236}">
                <a16:creationId xmlns:a16="http://schemas.microsoft.com/office/drawing/2014/main" id="{9F22CB2E-14F7-4EEB-95CE-7C6A5831AE44}"/>
              </a:ext>
            </a:extLst>
          </p:cNvPr>
          <p:cNvSpPr>
            <a:spLocks noGrp="1"/>
          </p:cNvSpPr>
          <p:nvPr>
            <p:ph type="sldNum" sz="quarter" idx="12"/>
          </p:nvPr>
        </p:nvSpPr>
        <p:spPr/>
        <p:txBody>
          <a:bodyPr/>
          <a:lstStyle/>
          <a:p>
            <a:fld id="{19798D28-E91C-416C-BE1D-99D2D5871919}" type="slidenum">
              <a:rPr lang="it-IT" smtClean="0"/>
              <a:t>64</a:t>
            </a:fld>
            <a:endParaRPr lang="it-IT" dirty="0"/>
          </a:p>
        </p:txBody>
      </p:sp>
    </p:spTree>
    <p:extLst>
      <p:ext uri="{BB962C8B-B14F-4D97-AF65-F5344CB8AC3E}">
        <p14:creationId xmlns:p14="http://schemas.microsoft.com/office/powerpoint/2010/main" val="14768309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965919-B183-454A-AFA5-1D79A22B61FE}"/>
              </a:ext>
            </a:extLst>
          </p:cNvPr>
          <p:cNvSpPr>
            <a:spLocks noGrp="1"/>
          </p:cNvSpPr>
          <p:nvPr>
            <p:ph type="title"/>
          </p:nvPr>
        </p:nvSpPr>
        <p:spPr>
          <a:xfrm>
            <a:off x="983432" y="332656"/>
            <a:ext cx="10058400" cy="968440"/>
          </a:xfrm>
        </p:spPr>
        <p:txBody>
          <a:bodyPr>
            <a:normAutofit/>
          </a:bodyPr>
          <a:lstStyle/>
          <a:p>
            <a:pPr algn="ctr"/>
            <a:r>
              <a:rPr lang="it-IT" sz="3600" b="1" dirty="0">
                <a:solidFill>
                  <a:srgbClr val="002060"/>
                </a:solidFill>
                <a:latin typeface="Century Schoolbook" panose="02040604050505020304" pitchFamily="18" charset="0"/>
              </a:rPr>
              <a:t>Il privilegio</a:t>
            </a:r>
            <a:endParaRPr lang="it-IT" sz="28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C6B857B4-A4B9-4FC4-8A0F-B143830D7F5D}"/>
              </a:ext>
            </a:extLst>
          </p:cNvPr>
          <p:cNvSpPr>
            <a:spLocks noGrp="1"/>
          </p:cNvSpPr>
          <p:nvPr>
            <p:ph idx="1"/>
          </p:nvPr>
        </p:nvSpPr>
        <p:spPr>
          <a:xfrm>
            <a:off x="1099358" y="2276872"/>
            <a:ext cx="10057284" cy="3600400"/>
          </a:xfrm>
        </p:spPr>
        <p:txBody>
          <a:bodyPr>
            <a:normAutofit/>
          </a:bodyPr>
          <a:lstStyle/>
          <a:p>
            <a:pPr marL="0" indent="0" algn="just">
              <a:lnSpc>
                <a:spcPct val="100000"/>
              </a:lnSpc>
              <a:buNone/>
            </a:pPr>
            <a:r>
              <a:rPr lang="it-IT" sz="1900" dirty="0">
                <a:latin typeface="Century" panose="02040604050505020304" pitchFamily="18" charset="0"/>
              </a:rPr>
              <a:t>Ai sensi dell’articolo 111 quater della Legge fallimentare i crediti assistiti da privilegio generale hanno diritto di prelazione per capitale, spese e interessi. </a:t>
            </a:r>
          </a:p>
          <a:p>
            <a:pPr marL="0" indent="0" algn="just">
              <a:lnSpc>
                <a:spcPct val="100000"/>
              </a:lnSpc>
              <a:buNone/>
            </a:pPr>
            <a:r>
              <a:rPr lang="it-IT" sz="1900" dirty="0">
                <a:latin typeface="Century" panose="02040604050505020304" pitchFamily="18" charset="0"/>
              </a:rPr>
              <a:t>In tema di privilegio </a:t>
            </a:r>
            <a:r>
              <a:rPr lang="it-IT" sz="1900" b="1" dirty="0">
                <a:latin typeface="Century" panose="02040604050505020304" pitchFamily="18" charset="0"/>
              </a:rPr>
              <a:t>il comma 13 dell’articolo 13 del D.L. n. 201/2011 ha esteso il privilegio a tutti i tributi locali stabilendo che ai fini del quarto comma dell’articolo 2752 del Codice civile, il riferimento alla legge per la finanza locale si intende effettuato a tutte le disposizioni che disciplinano i singoli tributi comunali e provinciali.  </a:t>
            </a:r>
          </a:p>
          <a:p>
            <a:pPr algn="just">
              <a:lnSpc>
                <a:spcPct val="100000"/>
              </a:lnSpc>
            </a:pPr>
            <a:endParaRPr lang="it-IT" sz="500" dirty="0">
              <a:latin typeface="Century" panose="02040604050505020304" pitchFamily="18" charset="0"/>
            </a:endParaRPr>
          </a:p>
          <a:p>
            <a:pPr marL="0" indent="0" algn="just">
              <a:lnSpc>
                <a:spcPct val="100000"/>
              </a:lnSpc>
              <a:buNone/>
            </a:pPr>
            <a:r>
              <a:rPr lang="it-IT" sz="1900" dirty="0">
                <a:latin typeface="Century" panose="02040604050505020304" pitchFamily="18" charset="0"/>
              </a:rPr>
              <a:t>Si tratta del privilegio di grado ventesimo attribuito ai </a:t>
            </a:r>
            <a:r>
              <a:rPr lang="it-IT" sz="1900" i="1" dirty="0">
                <a:latin typeface="Century" panose="02040604050505020304" pitchFamily="18" charset="0"/>
              </a:rPr>
              <a:t>crediti per le imposte e tributi dei Comuni e delle Province previste dalla legge per la finanza locale e dalle norme relative all’Imposta comunale sulla pubblicità e ai diritti sulle pubbliche affissioni</a:t>
            </a:r>
            <a:endParaRPr lang="it-IT" sz="1900"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6F5E13CD-9B1D-44C0-9895-7939D269FA48}"/>
              </a:ext>
            </a:extLst>
          </p:cNvPr>
          <p:cNvSpPr>
            <a:spLocks noGrp="1"/>
          </p:cNvSpPr>
          <p:nvPr>
            <p:ph type="sldNum" sz="quarter" idx="12"/>
          </p:nvPr>
        </p:nvSpPr>
        <p:spPr/>
        <p:txBody>
          <a:bodyPr/>
          <a:lstStyle/>
          <a:p>
            <a:fld id="{19798D28-E91C-416C-BE1D-99D2D5871919}" type="slidenum">
              <a:rPr lang="it-IT" smtClean="0"/>
              <a:t>65</a:t>
            </a:fld>
            <a:endParaRPr lang="it-IT" dirty="0"/>
          </a:p>
        </p:txBody>
      </p:sp>
    </p:spTree>
    <p:extLst>
      <p:ext uri="{BB962C8B-B14F-4D97-AF65-F5344CB8AC3E}">
        <p14:creationId xmlns:p14="http://schemas.microsoft.com/office/powerpoint/2010/main" val="8530630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2278E0-5192-4123-AAB8-B9418AEE5860}"/>
              </a:ext>
            </a:extLst>
          </p:cNvPr>
          <p:cNvSpPr>
            <a:spLocks noGrp="1"/>
          </p:cNvSpPr>
          <p:nvPr>
            <p:ph type="title"/>
          </p:nvPr>
        </p:nvSpPr>
        <p:spPr>
          <a:xfrm>
            <a:off x="1097279" y="286604"/>
            <a:ext cx="10115203" cy="687676"/>
          </a:xfrm>
        </p:spPr>
        <p:txBody>
          <a:bodyPr>
            <a:normAutofit/>
          </a:bodyPr>
          <a:lstStyle/>
          <a:p>
            <a:pPr algn="ctr"/>
            <a:r>
              <a:rPr lang="it-IT" sz="3600" b="1" dirty="0">
                <a:solidFill>
                  <a:srgbClr val="002060"/>
                </a:solidFill>
                <a:latin typeface="Century Schoolbook" panose="02040604050505020304" pitchFamily="18" charset="0"/>
              </a:rPr>
              <a:t>La domanda di insinuazione</a:t>
            </a:r>
          </a:p>
        </p:txBody>
      </p:sp>
      <p:sp>
        <p:nvSpPr>
          <p:cNvPr id="3" name="Segnaposto contenuto 2">
            <a:extLst>
              <a:ext uri="{FF2B5EF4-FFF2-40B4-BE49-F238E27FC236}">
                <a16:creationId xmlns:a16="http://schemas.microsoft.com/office/drawing/2014/main" id="{1FC6BEE9-5B62-47E9-8ECF-A3F8F009E055}"/>
              </a:ext>
            </a:extLst>
          </p:cNvPr>
          <p:cNvSpPr>
            <a:spLocks noGrp="1"/>
          </p:cNvSpPr>
          <p:nvPr>
            <p:ph idx="1"/>
          </p:nvPr>
        </p:nvSpPr>
        <p:spPr>
          <a:xfrm>
            <a:off x="459684" y="1844824"/>
            <a:ext cx="11324948" cy="4392488"/>
          </a:xfrm>
        </p:spPr>
        <p:txBody>
          <a:bodyPr>
            <a:noAutofit/>
          </a:bodyPr>
          <a:lstStyle/>
          <a:p>
            <a:pPr marL="0" indent="0" algn="just" fontAlgn="base">
              <a:buNone/>
            </a:pPr>
            <a:r>
              <a:rPr lang="it-IT" sz="1800" dirty="0">
                <a:latin typeface="Century" panose="02040604050505020304" pitchFamily="18" charset="0"/>
              </a:rPr>
              <a:t>Per quanto riguarda la richiesta di somme da parte degli uffici tributi, i crediti da inserire nell’insinuazione sono:</a:t>
            </a:r>
          </a:p>
          <a:p>
            <a:pPr marL="0" lvl="0" indent="0" algn="just" fontAlgn="base">
              <a:buNone/>
            </a:pPr>
            <a:r>
              <a:rPr lang="it-IT" sz="1800" dirty="0">
                <a:latin typeface="Century" panose="02040604050505020304" pitchFamily="18" charset="0"/>
              </a:rPr>
              <a:t>- tutte le somme dovute a titolo di imposta e tasse (e altre entrate) non versate, anche se non accertate</a:t>
            </a:r>
          </a:p>
          <a:p>
            <a:pPr marL="0" lvl="0" indent="0" algn="just" fontAlgn="base">
              <a:buNone/>
            </a:pPr>
            <a:r>
              <a:rPr lang="it-IT" sz="1800" dirty="0">
                <a:latin typeface="Century" panose="02040604050505020304" pitchFamily="18" charset="0"/>
              </a:rPr>
              <a:t>- gli interessi con indicazione delle modalità di calcolo</a:t>
            </a:r>
          </a:p>
          <a:p>
            <a:pPr marL="0" lvl="0" indent="0" algn="just" fontAlgn="base">
              <a:buNone/>
            </a:pPr>
            <a:r>
              <a:rPr lang="it-IT" sz="1800" dirty="0">
                <a:latin typeface="Century" panose="02040604050505020304" pitchFamily="18" charset="0"/>
              </a:rPr>
              <a:t>- le sanzioni se irrogate con l’apposito atto di accertamento/irrogazione di sanzione.</a:t>
            </a:r>
          </a:p>
          <a:p>
            <a:pPr marL="0" indent="0" algn="just" fontAlgn="base">
              <a:buNone/>
            </a:pPr>
            <a:r>
              <a:rPr lang="it-IT" sz="1800" dirty="0">
                <a:latin typeface="Century" panose="02040604050505020304" pitchFamily="18" charset="0"/>
              </a:rPr>
              <a:t>Per quanto riguarda la documentazione:</a:t>
            </a:r>
          </a:p>
          <a:p>
            <a:pPr marL="0" lvl="0" indent="0" algn="just" fontAlgn="base">
              <a:buNone/>
            </a:pPr>
            <a:r>
              <a:rPr lang="it-IT" sz="1800" dirty="0">
                <a:latin typeface="Century" panose="02040604050505020304" pitchFamily="18" charset="0"/>
              </a:rPr>
              <a:t>- qualora si tratti di somme non ancora accertate è utile allegare la certificazione della posizione contributiva agli atti del comune. Sempre più spesso si assiste alla contestazione dei curatori per l’assenza del titolo accertativo che quindi è consigliabile perfezionare;</a:t>
            </a:r>
          </a:p>
          <a:p>
            <a:pPr marL="0" lvl="0" indent="0" algn="just" fontAlgn="base">
              <a:buNone/>
            </a:pPr>
            <a:r>
              <a:rPr lang="it-IT" sz="1800" dirty="0">
                <a:latin typeface="Century" panose="02040604050505020304" pitchFamily="18" charset="0"/>
              </a:rPr>
              <a:t>- nel caso in cui si tratti di somme accertate o iscritte in ingiunzione è necessario inviare l’accertamento notificato ovvero l’ingiunzione notificata;</a:t>
            </a:r>
          </a:p>
          <a:p>
            <a:pPr marL="0" indent="0" algn="r">
              <a:buNone/>
            </a:pPr>
            <a:r>
              <a:rPr lang="it-IT" sz="1600" i="1" dirty="0">
                <a:latin typeface="Century" panose="02040604050505020304" pitchFamily="18" charset="0"/>
              </a:rPr>
              <a:t>segue</a:t>
            </a:r>
          </a:p>
        </p:txBody>
      </p:sp>
      <p:sp>
        <p:nvSpPr>
          <p:cNvPr id="4" name="Segnaposto numero diapositiva 3">
            <a:extLst>
              <a:ext uri="{FF2B5EF4-FFF2-40B4-BE49-F238E27FC236}">
                <a16:creationId xmlns:a16="http://schemas.microsoft.com/office/drawing/2014/main" id="{D43D1D15-1500-4702-B086-5D85C147844F}"/>
              </a:ext>
            </a:extLst>
          </p:cNvPr>
          <p:cNvSpPr>
            <a:spLocks noGrp="1"/>
          </p:cNvSpPr>
          <p:nvPr>
            <p:ph type="sldNum" sz="quarter" idx="12"/>
          </p:nvPr>
        </p:nvSpPr>
        <p:spPr/>
        <p:txBody>
          <a:bodyPr/>
          <a:lstStyle/>
          <a:p>
            <a:fld id="{19798D28-E91C-416C-BE1D-99D2D5871919}" type="slidenum">
              <a:rPr lang="it-IT" smtClean="0"/>
              <a:t>66</a:t>
            </a:fld>
            <a:endParaRPr lang="it-IT" dirty="0"/>
          </a:p>
        </p:txBody>
      </p:sp>
    </p:spTree>
    <p:extLst>
      <p:ext uri="{BB962C8B-B14F-4D97-AF65-F5344CB8AC3E}">
        <p14:creationId xmlns:p14="http://schemas.microsoft.com/office/powerpoint/2010/main" val="30510986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2278E0-5192-4123-AAB8-B9418AEE5860}"/>
              </a:ext>
            </a:extLst>
          </p:cNvPr>
          <p:cNvSpPr>
            <a:spLocks noGrp="1"/>
          </p:cNvSpPr>
          <p:nvPr>
            <p:ph type="title"/>
          </p:nvPr>
        </p:nvSpPr>
        <p:spPr>
          <a:xfrm>
            <a:off x="1038398" y="486050"/>
            <a:ext cx="10115203" cy="687676"/>
          </a:xfrm>
        </p:spPr>
        <p:txBody>
          <a:bodyPr>
            <a:normAutofit/>
          </a:bodyPr>
          <a:lstStyle/>
          <a:p>
            <a:pPr algn="ctr"/>
            <a:r>
              <a:rPr lang="it-IT" sz="3600" b="1" dirty="0">
                <a:solidFill>
                  <a:srgbClr val="002060"/>
                </a:solidFill>
                <a:latin typeface="Century Schoolbook" panose="02040604050505020304" pitchFamily="18" charset="0"/>
              </a:rPr>
              <a:t>La domanda di insinuazione</a:t>
            </a:r>
          </a:p>
        </p:txBody>
      </p:sp>
      <p:sp>
        <p:nvSpPr>
          <p:cNvPr id="3" name="Segnaposto contenuto 2">
            <a:extLst>
              <a:ext uri="{FF2B5EF4-FFF2-40B4-BE49-F238E27FC236}">
                <a16:creationId xmlns:a16="http://schemas.microsoft.com/office/drawing/2014/main" id="{1FC6BEE9-5B62-47E9-8ECF-A3F8F009E055}"/>
              </a:ext>
            </a:extLst>
          </p:cNvPr>
          <p:cNvSpPr>
            <a:spLocks noGrp="1"/>
          </p:cNvSpPr>
          <p:nvPr>
            <p:ph idx="1"/>
          </p:nvPr>
        </p:nvSpPr>
        <p:spPr>
          <a:xfrm>
            <a:off x="461374" y="2348880"/>
            <a:ext cx="11269252" cy="3528392"/>
          </a:xfrm>
        </p:spPr>
        <p:txBody>
          <a:bodyPr>
            <a:noAutofit/>
          </a:bodyPr>
          <a:lstStyle/>
          <a:p>
            <a:pPr marL="0" lvl="0" indent="0" algn="just" fontAlgn="base">
              <a:lnSpc>
                <a:spcPct val="100000"/>
              </a:lnSpc>
              <a:buNone/>
            </a:pPr>
            <a:r>
              <a:rPr lang="it-IT" sz="1800" dirty="0">
                <a:latin typeface="Century" panose="02040604050505020304" pitchFamily="18" charset="0"/>
              </a:rPr>
              <a:t>- nel caso in cui sia stata iscritta ipoteca, va allegato l’atto;</a:t>
            </a:r>
          </a:p>
          <a:p>
            <a:pPr marL="0" indent="0" algn="just" fontAlgn="base">
              <a:lnSpc>
                <a:spcPct val="100000"/>
              </a:lnSpc>
              <a:buNone/>
            </a:pPr>
            <a:r>
              <a:rPr lang="it-IT" sz="1800" dirty="0">
                <a:latin typeface="Century" panose="02040604050505020304" pitchFamily="18" charset="0"/>
              </a:rPr>
              <a:t>- la domanda deve essere inviata digitalmente alla PEC  del curatore indicata nella comunicazione.</a:t>
            </a:r>
          </a:p>
          <a:p>
            <a:pPr marL="0" indent="0" algn="just">
              <a:lnSpc>
                <a:spcPct val="100000"/>
              </a:lnSpc>
              <a:buNone/>
            </a:pPr>
            <a:r>
              <a:rPr lang="it-IT" sz="1800" dirty="0">
                <a:latin typeface="Century" panose="02040604050505020304" pitchFamily="18" charset="0"/>
              </a:rPr>
              <a:t>Alla fine della domanda il creditore deve attestare, sotto la propria responsabilità, </a:t>
            </a:r>
            <a:r>
              <a:rPr lang="it-IT" sz="1800" b="1" dirty="0">
                <a:latin typeface="Century" panose="02040604050505020304" pitchFamily="18" charset="0"/>
              </a:rPr>
              <a:t>che le copie dei documenti inviati sono conformi all’originale secondo una formula: “dichiara sotto la propria responsabilità che le copie dei documenti inviati a mezzo pec e indicati nell’elenco sopra redatto sono conformi all’originale.” </a:t>
            </a:r>
            <a:r>
              <a:rPr lang="it-IT" sz="1800" dirty="0">
                <a:latin typeface="Century" panose="02040604050505020304" pitchFamily="18" charset="0"/>
              </a:rPr>
              <a:t>È obbligatorio allegare una copia del documento d’identità insieme all’attestazione.</a:t>
            </a:r>
          </a:p>
        </p:txBody>
      </p:sp>
      <p:sp>
        <p:nvSpPr>
          <p:cNvPr id="4" name="Segnaposto numero diapositiva 3">
            <a:extLst>
              <a:ext uri="{FF2B5EF4-FFF2-40B4-BE49-F238E27FC236}">
                <a16:creationId xmlns:a16="http://schemas.microsoft.com/office/drawing/2014/main" id="{D43D1D15-1500-4702-B086-5D85C147844F}"/>
              </a:ext>
            </a:extLst>
          </p:cNvPr>
          <p:cNvSpPr>
            <a:spLocks noGrp="1"/>
          </p:cNvSpPr>
          <p:nvPr>
            <p:ph type="sldNum" sz="quarter" idx="12"/>
          </p:nvPr>
        </p:nvSpPr>
        <p:spPr/>
        <p:txBody>
          <a:bodyPr/>
          <a:lstStyle/>
          <a:p>
            <a:fld id="{19798D28-E91C-416C-BE1D-99D2D5871919}" type="slidenum">
              <a:rPr lang="it-IT" smtClean="0"/>
              <a:t>67</a:t>
            </a:fld>
            <a:endParaRPr lang="it-IT" dirty="0"/>
          </a:p>
        </p:txBody>
      </p:sp>
    </p:spTree>
    <p:extLst>
      <p:ext uri="{BB962C8B-B14F-4D97-AF65-F5344CB8AC3E}">
        <p14:creationId xmlns:p14="http://schemas.microsoft.com/office/powerpoint/2010/main" val="3947618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A4B028-A0B0-44FF-A56C-DF6505A4BBDB}"/>
              </a:ext>
            </a:extLst>
          </p:cNvPr>
          <p:cNvSpPr>
            <a:spLocks noGrp="1"/>
          </p:cNvSpPr>
          <p:nvPr>
            <p:ph type="title"/>
          </p:nvPr>
        </p:nvSpPr>
        <p:spPr>
          <a:xfrm>
            <a:off x="1097280" y="286604"/>
            <a:ext cx="10058400" cy="968440"/>
          </a:xfrm>
        </p:spPr>
        <p:txBody>
          <a:bodyPr/>
          <a:lstStyle/>
          <a:p>
            <a:pPr algn="ctr"/>
            <a:r>
              <a:rPr lang="it-IT" sz="3600" b="1" dirty="0">
                <a:solidFill>
                  <a:srgbClr val="002060"/>
                </a:solidFill>
                <a:latin typeface="Century Schoolbook" panose="02040604050505020304" pitchFamily="18" charset="0"/>
              </a:rPr>
              <a:t>Liquidazione volontaria</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B42A2523-03BF-48C5-9390-7428F3D6E9DD}"/>
              </a:ext>
            </a:extLst>
          </p:cNvPr>
          <p:cNvSpPr>
            <a:spLocks noGrp="1"/>
          </p:cNvSpPr>
          <p:nvPr>
            <p:ph idx="1"/>
          </p:nvPr>
        </p:nvSpPr>
        <p:spPr>
          <a:xfrm>
            <a:off x="1097280" y="1988840"/>
            <a:ext cx="10058400" cy="4023360"/>
          </a:xfrm>
        </p:spPr>
        <p:txBody>
          <a:bodyPr>
            <a:normAutofit fontScale="62500" lnSpcReduction="20000"/>
          </a:bodyPr>
          <a:lstStyle/>
          <a:p>
            <a:pPr marL="0" indent="0" algn="just">
              <a:lnSpc>
                <a:spcPct val="120000"/>
              </a:lnSpc>
              <a:buNone/>
            </a:pPr>
            <a:r>
              <a:rPr lang="it-IT" sz="2900" dirty="0">
                <a:latin typeface="Century" panose="02040604050505020304" pitchFamily="18" charset="0"/>
              </a:rPr>
              <a:t>Al termine delle operazioni di liquidazione volontaria, i liquidatori devono redigere il bilancio finale di liquidazione unitamente all’</a:t>
            </a:r>
            <a:r>
              <a:rPr lang="it-IT" sz="2900" b="1" dirty="0">
                <a:latin typeface="Century" panose="02040604050505020304" pitchFamily="18" charset="0"/>
              </a:rPr>
              <a:t>eventuale piano di riparto</a:t>
            </a:r>
            <a:r>
              <a:rPr lang="it-IT" sz="2900" dirty="0">
                <a:latin typeface="Century" panose="02040604050505020304" pitchFamily="18" charset="0"/>
              </a:rPr>
              <a:t>, indicando la parte spettante a ciascun socio nella suddivisione dell’attivo. </a:t>
            </a:r>
          </a:p>
          <a:p>
            <a:pPr marL="0" indent="0" algn="just">
              <a:lnSpc>
                <a:spcPct val="120000"/>
              </a:lnSpc>
              <a:buNone/>
            </a:pPr>
            <a:r>
              <a:rPr lang="it-IT" sz="2900" dirty="0">
                <a:latin typeface="Century" panose="02040604050505020304" pitchFamily="18" charset="0"/>
              </a:rPr>
              <a:t>Nel bilancio finale di liquidazione, i liquidatori sintetizzano i risultati sia economici che patrimoniali dell’intera gestione liquidatoria ed espongono, in ipotesi di un residuo attivo, la quota di patrimonio netto da destinare ad ogni singolo socio. </a:t>
            </a:r>
          </a:p>
          <a:p>
            <a:pPr marL="0" indent="0" algn="just">
              <a:lnSpc>
                <a:spcPct val="120000"/>
              </a:lnSpc>
              <a:buNone/>
            </a:pPr>
            <a:r>
              <a:rPr lang="it-IT" sz="2900" b="1" dirty="0">
                <a:latin typeface="Century" panose="02040604050505020304" pitchFamily="18" charset="0"/>
              </a:rPr>
              <a:t>Decorso il termine di 90 giorni</a:t>
            </a:r>
            <a:r>
              <a:rPr lang="it-IT" sz="2900" dirty="0">
                <a:latin typeface="Century" panose="02040604050505020304" pitchFamily="18" charset="0"/>
              </a:rPr>
              <a:t> senza che i soci abbiano proposto reclami, il bilancio finale di liquidazione si intende approvato, ed i  liquidatori devono chiedere la cancellazione della società dal Registro delle imprese.</a:t>
            </a:r>
          </a:p>
          <a:p>
            <a:pPr marL="0" indent="0" algn="just">
              <a:lnSpc>
                <a:spcPct val="120000"/>
              </a:lnSpc>
              <a:buNone/>
            </a:pPr>
            <a:r>
              <a:rPr lang="it-IT" sz="2900" b="1" dirty="0">
                <a:latin typeface="Century" panose="02040604050505020304" pitchFamily="18" charset="0"/>
              </a:rPr>
              <a:t>Quando un comune rileva la messa in liquidazione volontaria di una società da cui deve incassare dei tributi deve immediatamente notificare avviso di accertamento al liquidatore e alla società, al fine dell’inserimento del medesimo nel bilancio finale di liquidazione. </a:t>
            </a:r>
          </a:p>
          <a:p>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CBD0EB9D-B3B8-4426-917F-4502C8EB579F}"/>
              </a:ext>
            </a:extLst>
          </p:cNvPr>
          <p:cNvSpPr>
            <a:spLocks noGrp="1"/>
          </p:cNvSpPr>
          <p:nvPr>
            <p:ph type="sldNum" sz="quarter" idx="12"/>
          </p:nvPr>
        </p:nvSpPr>
        <p:spPr/>
        <p:txBody>
          <a:bodyPr/>
          <a:lstStyle/>
          <a:p>
            <a:fld id="{19798D28-E91C-416C-BE1D-99D2D5871919}" type="slidenum">
              <a:rPr lang="it-IT" smtClean="0"/>
              <a:t>68</a:t>
            </a:fld>
            <a:endParaRPr lang="it-IT" dirty="0"/>
          </a:p>
        </p:txBody>
      </p:sp>
    </p:spTree>
    <p:extLst>
      <p:ext uri="{BB962C8B-B14F-4D97-AF65-F5344CB8AC3E}">
        <p14:creationId xmlns:p14="http://schemas.microsoft.com/office/powerpoint/2010/main" val="16409573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C4F33925-5AAB-4B49-8313-037D8684757B}"/>
              </a:ext>
            </a:extLst>
          </p:cNvPr>
          <p:cNvSpPr>
            <a:spLocks noGrp="1"/>
          </p:cNvSpPr>
          <p:nvPr>
            <p:ph type="title"/>
          </p:nvPr>
        </p:nvSpPr>
        <p:spPr>
          <a:xfrm>
            <a:off x="1097280" y="286604"/>
            <a:ext cx="10058400" cy="968440"/>
          </a:xfrm>
        </p:spPr>
        <p:txBody>
          <a:bodyPr/>
          <a:lstStyle/>
          <a:p>
            <a:pPr algn="ctr"/>
            <a:r>
              <a:rPr lang="it-IT" sz="3600" b="1" dirty="0">
                <a:solidFill>
                  <a:srgbClr val="002060"/>
                </a:solidFill>
                <a:latin typeface="Century Schoolbook" panose="02040604050505020304" pitchFamily="18" charset="0"/>
              </a:rPr>
              <a:t>Liquidazione volontaria</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F9BACF3A-EAF8-408D-95A0-E1E6F2953560}"/>
              </a:ext>
            </a:extLst>
          </p:cNvPr>
          <p:cNvSpPr>
            <a:spLocks noGrp="1"/>
          </p:cNvSpPr>
          <p:nvPr>
            <p:ph idx="1"/>
          </p:nvPr>
        </p:nvSpPr>
        <p:spPr>
          <a:xfrm>
            <a:off x="485546" y="1700808"/>
            <a:ext cx="11220908" cy="4660596"/>
          </a:xfrm>
        </p:spPr>
        <p:txBody>
          <a:bodyPr>
            <a:noAutofit/>
          </a:bodyPr>
          <a:lstStyle/>
          <a:p>
            <a:pPr marL="0" indent="0" algn="just">
              <a:lnSpc>
                <a:spcPct val="120000"/>
              </a:lnSpc>
              <a:buNone/>
            </a:pPr>
            <a:r>
              <a:rPr lang="it-IT" sz="1600" dirty="0">
                <a:latin typeface="Century" panose="02040604050505020304" pitchFamily="18" charset="0"/>
              </a:rPr>
              <a:t>Qualora la società arrivi alla fase di estinzione senza aver soddisfatto il Comune, trova applicazione l’art. 2495, co. 2, del Codice civile:</a:t>
            </a:r>
          </a:p>
          <a:p>
            <a:pPr marL="0" indent="0" algn="just">
              <a:lnSpc>
                <a:spcPct val="120000"/>
              </a:lnSpc>
              <a:buNone/>
            </a:pPr>
            <a:r>
              <a:rPr lang="it-IT" sz="1600" i="1" dirty="0">
                <a:latin typeface="Century" panose="02040604050505020304" pitchFamily="18" charset="0"/>
              </a:rPr>
              <a:t>"Ferma restando l'estinzione della società, dopo la cancellazione i creditori sociali non soddisfatti possono far valere i loro crediti nei confronti dei soci, </a:t>
            </a:r>
            <a:r>
              <a:rPr lang="it-IT" sz="1600" b="1" i="1" dirty="0">
                <a:latin typeface="Century" panose="02040604050505020304" pitchFamily="18" charset="0"/>
              </a:rPr>
              <a:t>fino alla concorrenza delle somme da questi riscosse in base al bilancio finale di liquidazione</a:t>
            </a:r>
            <a:r>
              <a:rPr lang="it-IT" sz="1600" i="1" dirty="0">
                <a:latin typeface="Century" panose="02040604050505020304" pitchFamily="18" charset="0"/>
              </a:rPr>
              <a:t>, e nei confronti dei liquidatori, se il mancato pagamento è dipeso da colpa di questi. La domanda se proposta entro 1 anno dalla cancellazione, può essere notificata presso l'ultima sede della società"</a:t>
            </a:r>
            <a:endParaRPr lang="it-IT" sz="1600" dirty="0">
              <a:latin typeface="Century" panose="02040604050505020304" pitchFamily="18" charset="0"/>
            </a:endParaRPr>
          </a:p>
          <a:p>
            <a:pPr marL="0" indent="0" algn="just">
              <a:lnSpc>
                <a:spcPct val="120000"/>
              </a:lnSpc>
              <a:buNone/>
            </a:pPr>
            <a:r>
              <a:rPr lang="it-IT" sz="1600" dirty="0">
                <a:latin typeface="Century" panose="02040604050505020304" pitchFamily="18" charset="0"/>
              </a:rPr>
              <a:t>Pertanto i creditori insoddisfatti possono agire: nei confronti dei soci (se hanno avuto riparti) e nei confronti del liquidatore (in caso di provata colpa).</a:t>
            </a:r>
          </a:p>
          <a:p>
            <a:pPr marL="0" indent="0" algn="just">
              <a:lnSpc>
                <a:spcPct val="120000"/>
              </a:lnSpc>
              <a:buNone/>
            </a:pPr>
            <a:r>
              <a:rPr lang="it-IT" sz="1600" dirty="0">
                <a:latin typeface="Century" panose="02040604050505020304" pitchFamily="18" charset="0"/>
              </a:rPr>
              <a:t>Il Comune in tal caso deve verificare l’avvenuto inserimento nel bilancio finale di liquidazione e se, per effetto del piano di riparto, ci sia ancora massa attiva sulla quale avanzare pretesa verso i soci che l’anno ricevuta.</a:t>
            </a:r>
          </a:p>
          <a:p>
            <a:pPr marL="0" indent="0" algn="just">
              <a:lnSpc>
                <a:spcPct val="120000"/>
              </a:lnSpc>
              <a:buNone/>
            </a:pPr>
            <a:r>
              <a:rPr lang="it-IT" sz="1600" b="1" dirty="0">
                <a:latin typeface="Century" panose="02040604050505020304" pitchFamily="18" charset="0"/>
              </a:rPr>
              <a:t>In materia fiscale, il legislatore ha disposto che ai soli fini della validità e dell’efficacia degli atti di liquidazione, accertamento, contenzioso e riscossione dei tributi e relative sanzioni, l’estinzione della società ha effetto trascorsi cinque anni dalla richiesta di cancellazione del Registro delle imprese (art. 28, </a:t>
            </a:r>
            <a:r>
              <a:rPr lang="it-IT" sz="1600" b="1" dirty="0" err="1">
                <a:latin typeface="Century" panose="02040604050505020304" pitchFamily="18" charset="0"/>
              </a:rPr>
              <a:t>D.Lgs.</a:t>
            </a:r>
            <a:r>
              <a:rPr lang="it-IT" sz="1600" b="1" dirty="0">
                <a:latin typeface="Century" panose="02040604050505020304" pitchFamily="18" charset="0"/>
              </a:rPr>
              <a:t> n. 175/2014).</a:t>
            </a:r>
          </a:p>
          <a:p>
            <a:endParaRPr lang="it-IT" sz="1600"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F124043A-66AF-4D98-ADC7-D0275A2B0C13}"/>
              </a:ext>
            </a:extLst>
          </p:cNvPr>
          <p:cNvSpPr>
            <a:spLocks noGrp="1"/>
          </p:cNvSpPr>
          <p:nvPr>
            <p:ph type="sldNum" sz="quarter" idx="12"/>
          </p:nvPr>
        </p:nvSpPr>
        <p:spPr/>
        <p:txBody>
          <a:bodyPr/>
          <a:lstStyle/>
          <a:p>
            <a:fld id="{19798D28-E91C-416C-BE1D-99D2D5871919}" type="slidenum">
              <a:rPr lang="it-IT" smtClean="0"/>
              <a:t>69</a:t>
            </a:fld>
            <a:endParaRPr lang="it-IT" dirty="0"/>
          </a:p>
        </p:txBody>
      </p:sp>
    </p:spTree>
    <p:extLst>
      <p:ext uri="{BB962C8B-B14F-4D97-AF65-F5344CB8AC3E}">
        <p14:creationId xmlns:p14="http://schemas.microsoft.com/office/powerpoint/2010/main" val="289769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6C8E6049-7B72-4B03-903A-6FE1501B4317}"/>
              </a:ext>
            </a:extLst>
          </p:cNvPr>
          <p:cNvSpPr>
            <a:spLocks noGrp="1"/>
          </p:cNvSpPr>
          <p:nvPr>
            <p:ph type="title"/>
          </p:nvPr>
        </p:nvSpPr>
        <p:spPr>
          <a:xfrm>
            <a:off x="839416" y="260648"/>
            <a:ext cx="10513168" cy="1054165"/>
          </a:xfrm>
        </p:spPr>
        <p:txBody>
          <a:bodyPr>
            <a:normAutofit/>
          </a:bodyPr>
          <a:lstStyle/>
          <a:p>
            <a:pPr algn="ctr"/>
            <a:r>
              <a:rPr lang="it-IT" sz="3600" b="1" dirty="0">
                <a:solidFill>
                  <a:srgbClr val="002060"/>
                </a:solidFill>
                <a:latin typeface="Century Schoolbook" panose="02040604050505020304" pitchFamily="18" charset="0"/>
              </a:rPr>
              <a:t>Decadenza accertamento nel 2019</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FA32EC9A-B408-44B3-B38A-871AAEE62B2C}"/>
              </a:ext>
            </a:extLst>
          </p:cNvPr>
          <p:cNvSpPr>
            <a:spLocks noGrp="1"/>
          </p:cNvSpPr>
          <p:nvPr>
            <p:ph idx="1"/>
          </p:nvPr>
        </p:nvSpPr>
        <p:spPr>
          <a:xfrm>
            <a:off x="1055440" y="2132856"/>
            <a:ext cx="10157043" cy="3672408"/>
          </a:xfrm>
        </p:spPr>
        <p:txBody>
          <a:bodyPr>
            <a:normAutofit/>
          </a:bodyPr>
          <a:lstStyle/>
          <a:p>
            <a:pPr marL="0" indent="0" algn="just">
              <a:buNone/>
            </a:pPr>
            <a:r>
              <a:rPr lang="it-IT" sz="1800" b="1" dirty="0">
                <a:solidFill>
                  <a:schemeClr val="tx1"/>
                </a:solidFill>
                <a:latin typeface="Century Schoolbook" panose="02040604050505020304" pitchFamily="18" charset="0"/>
              </a:rPr>
              <a:t>Accertamento per omissione o infedeltà della dichiarazione</a:t>
            </a:r>
          </a:p>
          <a:p>
            <a:pPr algn="just">
              <a:lnSpc>
                <a:spcPct val="150000"/>
              </a:lnSpc>
              <a:buFont typeface="Wingdings" panose="05000000000000000000" pitchFamily="2" charset="2"/>
              <a:buChar char="q"/>
            </a:pPr>
            <a:r>
              <a:rPr lang="it-IT" sz="1800" dirty="0">
                <a:solidFill>
                  <a:schemeClr val="tx1"/>
                </a:solidFill>
                <a:latin typeface="Century Schoolbook" panose="02040604050505020304" pitchFamily="18" charset="0"/>
              </a:rPr>
              <a:t>  LA TARSU è cessata nel 2012 </a:t>
            </a:r>
          </a:p>
          <a:p>
            <a:pPr algn="just">
              <a:lnSpc>
                <a:spcPct val="150000"/>
              </a:lnSpc>
              <a:buFont typeface="Wingdings" panose="05000000000000000000" pitchFamily="2" charset="2"/>
              <a:buChar char="q"/>
            </a:pPr>
            <a:r>
              <a:rPr lang="it-IT" sz="1800" dirty="0">
                <a:solidFill>
                  <a:schemeClr val="tx1"/>
                </a:solidFill>
                <a:latin typeface="Century Schoolbook" panose="02040604050505020304" pitchFamily="18" charset="0"/>
              </a:rPr>
              <a:t> LA TARES 2013 aveva un obbligo dichiarativo fissato da Regolamento comunale. Raramente era spostata sull’anno successivo</a:t>
            </a:r>
          </a:p>
          <a:p>
            <a:pPr algn="just">
              <a:lnSpc>
                <a:spcPct val="150000"/>
              </a:lnSpc>
              <a:buFont typeface="Wingdings" panose="05000000000000000000" pitchFamily="2" charset="2"/>
              <a:buChar char="q"/>
            </a:pPr>
            <a:r>
              <a:rPr lang="it-IT" sz="1800" dirty="0">
                <a:solidFill>
                  <a:schemeClr val="tx1"/>
                </a:solidFill>
                <a:latin typeface="Century Schoolbook" panose="02040604050505020304" pitchFamily="18" charset="0"/>
              </a:rPr>
              <a:t> TARI 2014: obbligo dichiarativo entro giugno 2015, quindi decade nel 2020</a:t>
            </a:r>
          </a:p>
          <a:p>
            <a:pPr algn="just">
              <a:lnSpc>
                <a:spcPct val="150000"/>
              </a:lnSpc>
              <a:buFont typeface="Wingdings" panose="05000000000000000000" pitchFamily="2" charset="2"/>
              <a:buChar char="q"/>
            </a:pPr>
            <a:r>
              <a:rPr lang="it-IT" sz="1800" dirty="0">
                <a:solidFill>
                  <a:schemeClr val="tx1"/>
                </a:solidFill>
                <a:latin typeface="Century Schoolbook" panose="02040604050505020304" pitchFamily="18" charset="0"/>
              </a:rPr>
              <a:t> Annualità 2013 IMU per i casi di obbligo dichiarativo da assolvere nell’anno successivo all’evento</a:t>
            </a:r>
          </a:p>
          <a:p>
            <a:endParaRPr lang="it-IT" dirty="0"/>
          </a:p>
        </p:txBody>
      </p:sp>
      <p:sp>
        <p:nvSpPr>
          <p:cNvPr id="4" name="Segnaposto numero diapositiva 3">
            <a:extLst>
              <a:ext uri="{FF2B5EF4-FFF2-40B4-BE49-F238E27FC236}">
                <a16:creationId xmlns:a16="http://schemas.microsoft.com/office/drawing/2014/main" id="{8DF26685-4376-4FD9-97BC-C688283A4DF5}"/>
              </a:ext>
            </a:extLst>
          </p:cNvPr>
          <p:cNvSpPr>
            <a:spLocks noGrp="1"/>
          </p:cNvSpPr>
          <p:nvPr>
            <p:ph type="sldNum" sz="quarter" idx="12"/>
          </p:nvPr>
        </p:nvSpPr>
        <p:spPr/>
        <p:txBody>
          <a:bodyPr/>
          <a:lstStyle/>
          <a:p>
            <a:fld id="{2C71CAC6-3087-4811-BEF3-519E0C9849BB}" type="slidenum">
              <a:rPr lang="it-IT" smtClean="0"/>
              <a:t>7</a:t>
            </a:fld>
            <a:endParaRPr lang="it-IT" dirty="0"/>
          </a:p>
        </p:txBody>
      </p:sp>
    </p:spTree>
    <p:extLst>
      <p:ext uri="{BB962C8B-B14F-4D97-AF65-F5344CB8AC3E}">
        <p14:creationId xmlns:p14="http://schemas.microsoft.com/office/powerpoint/2010/main" val="39967104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3312D3DC-0F92-4952-AB8E-7DDA43C27DEC}"/>
              </a:ext>
            </a:extLst>
          </p:cNvPr>
          <p:cNvSpPr>
            <a:spLocks noGrp="1"/>
          </p:cNvSpPr>
          <p:nvPr>
            <p:ph type="title"/>
          </p:nvPr>
        </p:nvSpPr>
        <p:spPr>
          <a:xfrm>
            <a:off x="1097280" y="286604"/>
            <a:ext cx="10058400" cy="968440"/>
          </a:xfrm>
        </p:spPr>
        <p:txBody>
          <a:bodyPr/>
          <a:lstStyle/>
          <a:p>
            <a:pPr algn="ctr"/>
            <a:r>
              <a:rPr lang="it-IT" sz="3600" b="1" dirty="0">
                <a:solidFill>
                  <a:srgbClr val="002060"/>
                </a:solidFill>
                <a:latin typeface="Century Schoolbook" panose="02040604050505020304" pitchFamily="18" charset="0"/>
              </a:rPr>
              <a:t>Liquidazione volontaria</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C6C3BC1D-F979-41DC-A6F0-34C111082D71}"/>
              </a:ext>
            </a:extLst>
          </p:cNvPr>
          <p:cNvSpPr>
            <a:spLocks noGrp="1"/>
          </p:cNvSpPr>
          <p:nvPr>
            <p:ph idx="1"/>
          </p:nvPr>
        </p:nvSpPr>
        <p:spPr>
          <a:xfrm>
            <a:off x="695400" y="1916832"/>
            <a:ext cx="10460280" cy="4319570"/>
          </a:xfrm>
        </p:spPr>
        <p:txBody>
          <a:bodyPr>
            <a:normAutofit/>
          </a:bodyPr>
          <a:lstStyle/>
          <a:p>
            <a:pPr marL="0" indent="0" algn="just">
              <a:lnSpc>
                <a:spcPct val="110000"/>
              </a:lnSpc>
              <a:buNone/>
            </a:pPr>
            <a:r>
              <a:rPr lang="it-IT" dirty="0">
                <a:latin typeface="Century" panose="02040604050505020304" pitchFamily="18" charset="0"/>
              </a:rPr>
              <a:t>Per ricostruire il quadro sulla cancellazione delle  società dal Registro delle imprese bisogna fare un distinguo tra:</a:t>
            </a:r>
          </a:p>
          <a:p>
            <a:pPr marL="0" lvl="0" indent="0" algn="just">
              <a:lnSpc>
                <a:spcPct val="110000"/>
              </a:lnSpc>
              <a:buNone/>
            </a:pPr>
            <a:r>
              <a:rPr lang="it-IT" b="1" dirty="0">
                <a:latin typeface="Century" panose="02040604050505020304" pitchFamily="18" charset="0"/>
              </a:rPr>
              <a:t>- le ditte individuali e le società di persone</a:t>
            </a:r>
            <a:r>
              <a:rPr lang="it-IT" dirty="0">
                <a:latin typeface="Century" panose="02040604050505020304" pitchFamily="18" charset="0"/>
              </a:rPr>
              <a:t>, per le quali valgono le disposizioni che il Codice civile detta per le singole fattispecie e che comunque permettono di agire nei confronti dei singoli imprenditori e soci in virtù della regola sulla responsabilità personale</a:t>
            </a:r>
          </a:p>
          <a:p>
            <a:pPr marL="0" lvl="0" indent="0" algn="just">
              <a:lnSpc>
                <a:spcPct val="110000"/>
              </a:lnSpc>
              <a:buNone/>
            </a:pPr>
            <a:r>
              <a:rPr lang="it-IT" b="1" dirty="0">
                <a:latin typeface="Century" panose="02040604050505020304" pitchFamily="18" charset="0"/>
              </a:rPr>
              <a:t>- le società di capitali, principalmente SRL e SPA per le quali valgono le disposizioni contenute nel capo VIII del Codice civile e che limitano la responsabilità nella misura prevista dall’articolo 2945 del Codice civile. </a:t>
            </a:r>
            <a:r>
              <a:rPr lang="it-IT" dirty="0">
                <a:latin typeface="Century" panose="02040604050505020304" pitchFamily="18" charset="0"/>
              </a:rPr>
              <a:t>La norma è stata oggetto di importanti pronunce in quanto riconosce alla cancellazione della società effetto estintivo, con tutte le problematiche conseguenti per il recupero di eventuali crediti vantati.</a:t>
            </a:r>
          </a:p>
          <a:p>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FB9DF55A-CCE8-47A3-90F0-05155B09670D}"/>
              </a:ext>
            </a:extLst>
          </p:cNvPr>
          <p:cNvSpPr>
            <a:spLocks noGrp="1"/>
          </p:cNvSpPr>
          <p:nvPr>
            <p:ph type="sldNum" sz="quarter" idx="12"/>
          </p:nvPr>
        </p:nvSpPr>
        <p:spPr/>
        <p:txBody>
          <a:bodyPr/>
          <a:lstStyle/>
          <a:p>
            <a:fld id="{19798D28-E91C-416C-BE1D-99D2D5871919}" type="slidenum">
              <a:rPr lang="it-IT" smtClean="0"/>
              <a:t>70</a:t>
            </a:fld>
            <a:endParaRPr lang="it-IT" dirty="0"/>
          </a:p>
        </p:txBody>
      </p:sp>
    </p:spTree>
    <p:extLst>
      <p:ext uri="{BB962C8B-B14F-4D97-AF65-F5344CB8AC3E}">
        <p14:creationId xmlns:p14="http://schemas.microsoft.com/office/powerpoint/2010/main" val="35610528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7E07CDAD-BFF7-4111-A385-58DFE84A3D58}"/>
              </a:ext>
            </a:extLst>
          </p:cNvPr>
          <p:cNvSpPr>
            <a:spLocks noGrp="1"/>
          </p:cNvSpPr>
          <p:nvPr>
            <p:ph type="title"/>
          </p:nvPr>
        </p:nvSpPr>
        <p:spPr>
          <a:xfrm>
            <a:off x="1097280" y="286604"/>
            <a:ext cx="10058400" cy="968440"/>
          </a:xfrm>
        </p:spPr>
        <p:txBody>
          <a:bodyPr/>
          <a:lstStyle/>
          <a:p>
            <a:pPr algn="ctr"/>
            <a:r>
              <a:rPr lang="it-IT" sz="3600" b="1" dirty="0">
                <a:solidFill>
                  <a:srgbClr val="002060"/>
                </a:solidFill>
                <a:latin typeface="Century Schoolbook" panose="02040604050505020304" pitchFamily="18" charset="0"/>
              </a:rPr>
              <a:t>Liquidazione volontaria</a:t>
            </a:r>
            <a:endParaRPr lang="it-IT" sz="3200" b="1" dirty="0">
              <a:solidFill>
                <a:srgbClr val="002060"/>
              </a:solidFill>
              <a:latin typeface="Century Schoolbook" panose="02040604050505020304" pitchFamily="18" charset="0"/>
            </a:endParaRPr>
          </a:p>
        </p:txBody>
      </p:sp>
      <p:sp>
        <p:nvSpPr>
          <p:cNvPr id="3" name="Segnaposto contenuto 2">
            <a:extLst>
              <a:ext uri="{FF2B5EF4-FFF2-40B4-BE49-F238E27FC236}">
                <a16:creationId xmlns:a16="http://schemas.microsoft.com/office/drawing/2014/main" id="{7895F045-F060-454B-99B2-ACA80B1B039F}"/>
              </a:ext>
            </a:extLst>
          </p:cNvPr>
          <p:cNvSpPr>
            <a:spLocks noGrp="1"/>
          </p:cNvSpPr>
          <p:nvPr>
            <p:ph idx="1"/>
          </p:nvPr>
        </p:nvSpPr>
        <p:spPr>
          <a:xfrm>
            <a:off x="752203" y="1772816"/>
            <a:ext cx="10460280" cy="4490343"/>
          </a:xfrm>
        </p:spPr>
        <p:txBody>
          <a:bodyPr>
            <a:noAutofit/>
          </a:bodyPr>
          <a:lstStyle/>
          <a:p>
            <a:pPr lvl="0" algn="just">
              <a:lnSpc>
                <a:spcPct val="120000"/>
              </a:lnSpc>
              <a:buFont typeface="Wingdings" panose="05000000000000000000" pitchFamily="2" charset="2"/>
              <a:buChar char="Ø"/>
            </a:pPr>
            <a:r>
              <a:rPr lang="it-IT" sz="1550" dirty="0">
                <a:latin typeface="Century" panose="02040604050505020304" pitchFamily="18" charset="0"/>
              </a:rPr>
              <a:t> In caso di ditta individuale: notifica dell’accertamento alla persona fisica che risultava titolare dell’attività. Risponde personalmente coi propri beni</a:t>
            </a:r>
          </a:p>
          <a:p>
            <a:pPr lvl="0" algn="just">
              <a:lnSpc>
                <a:spcPct val="120000"/>
              </a:lnSpc>
              <a:buFont typeface="Wingdings" panose="05000000000000000000" pitchFamily="2" charset="2"/>
              <a:buChar char="Ø"/>
            </a:pPr>
            <a:r>
              <a:rPr lang="it-IT" sz="1550" dirty="0">
                <a:latin typeface="Century" panose="02040604050505020304" pitchFamily="18" charset="0"/>
              </a:rPr>
              <a:t> In caso di società di persone: notifica dell’accertamento alle persone fisiche che risultavano socie della società. Risponde personalmente coi propri beni</a:t>
            </a:r>
          </a:p>
          <a:p>
            <a:pPr lvl="0" algn="just">
              <a:lnSpc>
                <a:spcPct val="120000"/>
              </a:lnSpc>
              <a:buFont typeface="Wingdings" panose="05000000000000000000" pitchFamily="2" charset="2"/>
              <a:buChar char="Ø"/>
            </a:pPr>
            <a:r>
              <a:rPr lang="it-IT" sz="1550" dirty="0">
                <a:latin typeface="Century" panose="02040604050505020304" pitchFamily="18" charset="0"/>
              </a:rPr>
              <a:t> In caso di società di capitali cancellata dopo il 13 dicembre 2014: notifica entro cinque anni alla società di capitali secondo le risultanze della CCIAA relativamente all’ultima sede. I soci rispondono nei limiti di quanto percepito dal bilancio finale di liquidazione</a:t>
            </a:r>
          </a:p>
          <a:p>
            <a:pPr lvl="0" algn="just">
              <a:lnSpc>
                <a:spcPct val="120000"/>
              </a:lnSpc>
              <a:buFont typeface="Wingdings" panose="05000000000000000000" pitchFamily="2" charset="2"/>
              <a:buChar char="Ø"/>
            </a:pPr>
            <a:r>
              <a:rPr lang="it-IT" sz="1550" dirty="0">
                <a:latin typeface="Century" panose="02040604050505020304" pitchFamily="18" charset="0"/>
              </a:rPr>
              <a:t> In caso di società di capitali cancellata prima del 13 dicembre 2014: notifica presso la sede della società di capitali secondo le risultanze della CCIAA entro un anno. Se è trascorso più di un anno, si notifica agli ex soci che risponderanno limitatamente alle somme ricevute dalla liquidazione</a:t>
            </a:r>
          </a:p>
          <a:p>
            <a:pPr algn="just">
              <a:lnSpc>
                <a:spcPct val="120000"/>
              </a:lnSpc>
              <a:buFont typeface="Wingdings" panose="05000000000000000000" pitchFamily="2" charset="2"/>
              <a:buChar char="Ø"/>
            </a:pPr>
            <a:r>
              <a:rPr lang="it-IT" sz="1550" dirty="0">
                <a:latin typeface="Century" panose="02040604050505020304" pitchFamily="18" charset="0"/>
              </a:rPr>
              <a:t> Il liquidatore di una società cancellata dal Registro delle imprese può rispondere nei confronti dei creditori qualora vi sia una violazione dell’art. 2491, co. 2, del Codice civile in conseguenza di un’illegittima distribuzione di attivo ai soci senza il preventivo pagamento creditori sociali (Trib. Bologna, Sentenza 06.06.2013 ). </a:t>
            </a:r>
          </a:p>
        </p:txBody>
      </p:sp>
      <p:sp>
        <p:nvSpPr>
          <p:cNvPr id="4" name="Segnaposto numero diapositiva 3">
            <a:extLst>
              <a:ext uri="{FF2B5EF4-FFF2-40B4-BE49-F238E27FC236}">
                <a16:creationId xmlns:a16="http://schemas.microsoft.com/office/drawing/2014/main" id="{994CC481-8C03-481C-82A9-CAEFFA64BE54}"/>
              </a:ext>
            </a:extLst>
          </p:cNvPr>
          <p:cNvSpPr>
            <a:spLocks noGrp="1"/>
          </p:cNvSpPr>
          <p:nvPr>
            <p:ph type="sldNum" sz="quarter" idx="12"/>
          </p:nvPr>
        </p:nvSpPr>
        <p:spPr/>
        <p:txBody>
          <a:bodyPr/>
          <a:lstStyle/>
          <a:p>
            <a:fld id="{19798D28-E91C-416C-BE1D-99D2D5871919}" type="slidenum">
              <a:rPr lang="it-IT" smtClean="0"/>
              <a:t>71</a:t>
            </a:fld>
            <a:endParaRPr lang="it-IT" dirty="0"/>
          </a:p>
        </p:txBody>
      </p:sp>
    </p:spTree>
    <p:extLst>
      <p:ext uri="{BB962C8B-B14F-4D97-AF65-F5344CB8AC3E}">
        <p14:creationId xmlns:p14="http://schemas.microsoft.com/office/powerpoint/2010/main" val="36100137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E32F10-7801-4958-9DB0-3CF3698E6D5E}"/>
              </a:ext>
            </a:extLst>
          </p:cNvPr>
          <p:cNvSpPr>
            <a:spLocks noGrp="1"/>
          </p:cNvSpPr>
          <p:nvPr>
            <p:ph type="title"/>
          </p:nvPr>
        </p:nvSpPr>
        <p:spPr>
          <a:xfrm>
            <a:off x="1066800" y="431008"/>
            <a:ext cx="10058400" cy="921477"/>
          </a:xfrm>
        </p:spPr>
        <p:txBody>
          <a:bodyPr>
            <a:normAutofit/>
          </a:bodyPr>
          <a:lstStyle/>
          <a:p>
            <a:pPr algn="ctr"/>
            <a:r>
              <a:rPr lang="it-IT" sz="3600" b="1" dirty="0">
                <a:solidFill>
                  <a:srgbClr val="002060"/>
                </a:solidFill>
                <a:latin typeface="Century Schoolbook" panose="02040604050505020304" pitchFamily="18" charset="0"/>
              </a:rPr>
              <a:t>La transazione fiscale</a:t>
            </a:r>
          </a:p>
        </p:txBody>
      </p:sp>
      <p:sp>
        <p:nvSpPr>
          <p:cNvPr id="3" name="Segnaposto contenuto 2">
            <a:extLst>
              <a:ext uri="{FF2B5EF4-FFF2-40B4-BE49-F238E27FC236}">
                <a16:creationId xmlns:a16="http://schemas.microsoft.com/office/drawing/2014/main" id="{16F12BB9-313E-48AA-9B48-3A371BAC2CFB}"/>
              </a:ext>
            </a:extLst>
          </p:cNvPr>
          <p:cNvSpPr>
            <a:spLocks noGrp="1"/>
          </p:cNvSpPr>
          <p:nvPr>
            <p:ph idx="1"/>
          </p:nvPr>
        </p:nvSpPr>
        <p:spPr>
          <a:xfrm>
            <a:off x="1154083" y="2137941"/>
            <a:ext cx="10058400" cy="3672408"/>
          </a:xfrm>
        </p:spPr>
        <p:txBody>
          <a:bodyPr>
            <a:normAutofit fontScale="77500" lnSpcReduction="20000"/>
          </a:bodyPr>
          <a:lstStyle/>
          <a:p>
            <a:pPr marL="0" indent="0" algn="just">
              <a:lnSpc>
                <a:spcPct val="120000"/>
              </a:lnSpc>
              <a:buNone/>
            </a:pPr>
            <a:r>
              <a:rPr lang="it-IT" sz="2300" dirty="0">
                <a:latin typeface="Century" panose="02040604050505020304" pitchFamily="18" charset="0"/>
              </a:rPr>
              <a:t>L’aumento delle imprese che accedono a situazioni di crisi aziendali ha aperto il tema della possibilità di transazione per le entrate dei Comuni. E’ possibile per un ente locale accettare accordi che comportano la riduzione dei crediti vantati verso l’impresa? </a:t>
            </a:r>
          </a:p>
          <a:p>
            <a:pPr marL="0" indent="0" algn="just">
              <a:lnSpc>
                <a:spcPct val="120000"/>
              </a:lnSpc>
              <a:buNone/>
            </a:pPr>
            <a:r>
              <a:rPr lang="it-IT" sz="2300" dirty="0">
                <a:latin typeface="Century" panose="02040604050505020304" pitchFamily="18" charset="0"/>
              </a:rPr>
              <a:t>Giuridicamente esiste la transazione all’articolo 1965 del Codice civile, intesa come quel contratto nel quale le parti, facendosi reciproche concessioni, pongono fine ad una lite già cominciata o prevengono una lite che può sorgere tra loro</a:t>
            </a:r>
          </a:p>
          <a:p>
            <a:pPr marL="0" indent="0" algn="just">
              <a:lnSpc>
                <a:spcPct val="120000"/>
              </a:lnSpc>
              <a:buNone/>
            </a:pPr>
            <a:r>
              <a:rPr lang="it-IT" sz="2300" dirty="0">
                <a:latin typeface="Century" panose="02040604050505020304" pitchFamily="18" charset="0"/>
              </a:rPr>
              <a:t>Una norma del genere può interessare al comune per le entrate che non sono caratterizzate dall’indisponibilità dell’obbligazione, quindi per i crediti relativi a entrate patrimoniali ma non per crediti relativi a entrate tributarie caratterizzare dal principio di indisponibilità dell’obbligazione tributaria. Anche nel primo caso, il suo esercizio è subordinato a valutazioni puntuali pena il rischio del danno erariale.</a:t>
            </a:r>
          </a:p>
        </p:txBody>
      </p:sp>
      <p:sp>
        <p:nvSpPr>
          <p:cNvPr id="4" name="Segnaposto numero diapositiva 3">
            <a:extLst>
              <a:ext uri="{FF2B5EF4-FFF2-40B4-BE49-F238E27FC236}">
                <a16:creationId xmlns:a16="http://schemas.microsoft.com/office/drawing/2014/main" id="{C2899F92-1A29-4567-BC3B-5004FFE15734}"/>
              </a:ext>
            </a:extLst>
          </p:cNvPr>
          <p:cNvSpPr>
            <a:spLocks noGrp="1"/>
          </p:cNvSpPr>
          <p:nvPr>
            <p:ph type="sldNum" sz="quarter" idx="12"/>
          </p:nvPr>
        </p:nvSpPr>
        <p:spPr/>
        <p:txBody>
          <a:bodyPr/>
          <a:lstStyle/>
          <a:p>
            <a:fld id="{19798D28-E91C-416C-BE1D-99D2D5871919}" type="slidenum">
              <a:rPr lang="it-IT" smtClean="0"/>
              <a:t>72</a:t>
            </a:fld>
            <a:endParaRPr lang="it-IT" dirty="0"/>
          </a:p>
        </p:txBody>
      </p:sp>
    </p:spTree>
    <p:extLst>
      <p:ext uri="{BB962C8B-B14F-4D97-AF65-F5344CB8AC3E}">
        <p14:creationId xmlns:p14="http://schemas.microsoft.com/office/powerpoint/2010/main" val="33077106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6EDBEB17-74EF-45AF-8AE5-38CFD67D6C73}"/>
              </a:ext>
            </a:extLst>
          </p:cNvPr>
          <p:cNvSpPr>
            <a:spLocks noGrp="1"/>
          </p:cNvSpPr>
          <p:nvPr>
            <p:ph type="title"/>
          </p:nvPr>
        </p:nvSpPr>
        <p:spPr>
          <a:xfrm>
            <a:off x="1066800" y="431008"/>
            <a:ext cx="10058400" cy="921477"/>
          </a:xfrm>
        </p:spPr>
        <p:txBody>
          <a:bodyPr>
            <a:normAutofit/>
          </a:bodyPr>
          <a:lstStyle/>
          <a:p>
            <a:pPr algn="ctr"/>
            <a:r>
              <a:rPr lang="it-IT" sz="3600" b="1" dirty="0">
                <a:solidFill>
                  <a:srgbClr val="002060"/>
                </a:solidFill>
                <a:latin typeface="Century Schoolbook" panose="02040604050505020304" pitchFamily="18" charset="0"/>
              </a:rPr>
              <a:t>La transazione fiscale</a:t>
            </a:r>
          </a:p>
        </p:txBody>
      </p:sp>
      <p:sp>
        <p:nvSpPr>
          <p:cNvPr id="3" name="Segnaposto contenuto 2">
            <a:extLst>
              <a:ext uri="{FF2B5EF4-FFF2-40B4-BE49-F238E27FC236}">
                <a16:creationId xmlns:a16="http://schemas.microsoft.com/office/drawing/2014/main" id="{B35E9D7E-66F6-408C-9AFF-864EA4A0BC34}"/>
              </a:ext>
            </a:extLst>
          </p:cNvPr>
          <p:cNvSpPr>
            <a:spLocks noGrp="1"/>
          </p:cNvSpPr>
          <p:nvPr>
            <p:ph idx="1"/>
          </p:nvPr>
        </p:nvSpPr>
        <p:spPr>
          <a:xfrm>
            <a:off x="1066800" y="2204864"/>
            <a:ext cx="10058400" cy="3671498"/>
          </a:xfrm>
        </p:spPr>
        <p:txBody>
          <a:bodyPr>
            <a:normAutofit/>
          </a:bodyPr>
          <a:lstStyle/>
          <a:p>
            <a:pPr marL="0" indent="0" algn="just">
              <a:lnSpc>
                <a:spcPct val="100000"/>
              </a:lnSpc>
              <a:buNone/>
            </a:pPr>
            <a:r>
              <a:rPr lang="it-IT" sz="1800" dirty="0">
                <a:latin typeface="Century" panose="02040604050505020304" pitchFamily="18" charset="0"/>
              </a:rPr>
              <a:t>Il legislatore ha introdotto uno specifico istituto che deroga all’indisponibilità dell’obbligazione tributaria, individuato nella </a:t>
            </a:r>
            <a:r>
              <a:rPr lang="it-IT" sz="1800" i="1" dirty="0">
                <a:latin typeface="Century" panose="02040604050505020304" pitchFamily="18" charset="0"/>
              </a:rPr>
              <a:t>transazione fiscale</a:t>
            </a:r>
            <a:r>
              <a:rPr lang="it-IT" sz="1800" dirty="0">
                <a:latin typeface="Century" panose="02040604050505020304" pitchFamily="18" charset="0"/>
              </a:rPr>
              <a:t> dell’articolo 182 ter della Legge fallimentare. Rappresenta una particolare procedura "transattiva" tra il Fisco ed il contribuente, esperibile in sede di concordato preventivo o di accordi di ristrutturazione dei debiti. </a:t>
            </a:r>
          </a:p>
          <a:p>
            <a:pPr marL="0" indent="0" algn="just">
              <a:lnSpc>
                <a:spcPct val="100000"/>
              </a:lnSpc>
              <a:buNone/>
            </a:pPr>
            <a:r>
              <a:rPr lang="it-IT" sz="1800" dirty="0">
                <a:latin typeface="Century" panose="02040604050505020304" pitchFamily="18" charset="0"/>
              </a:rPr>
              <a:t>Costituisce una deroga al principio generale di indisponibilità e irrinunciabilità del credito tributario da parte dell'Amministrazione finanziaria, consentendo all'impresa che versa in uno stato di crisi di concordare con l'Erario, alle condizioni e nel rispetto dei limiti imposti dalla legge, una  ristrutturazione dei debiti fiscali, sia privilegiati che chirografari, attraverso nuove scadenze più dilatate nel tempo (transazione fiscale dilatatoria) oppure, nei casi di crisi finanziaria più grave, mediante una decurtazione del loro ammontare (transazione fiscale remissoria). </a:t>
            </a:r>
          </a:p>
        </p:txBody>
      </p:sp>
      <p:sp>
        <p:nvSpPr>
          <p:cNvPr id="4" name="Segnaposto numero diapositiva 3">
            <a:extLst>
              <a:ext uri="{FF2B5EF4-FFF2-40B4-BE49-F238E27FC236}">
                <a16:creationId xmlns:a16="http://schemas.microsoft.com/office/drawing/2014/main" id="{E2D9216A-D52F-4F53-993E-2DB7C19408E4}"/>
              </a:ext>
            </a:extLst>
          </p:cNvPr>
          <p:cNvSpPr>
            <a:spLocks noGrp="1"/>
          </p:cNvSpPr>
          <p:nvPr>
            <p:ph type="sldNum" sz="quarter" idx="12"/>
          </p:nvPr>
        </p:nvSpPr>
        <p:spPr/>
        <p:txBody>
          <a:bodyPr/>
          <a:lstStyle/>
          <a:p>
            <a:fld id="{19798D28-E91C-416C-BE1D-99D2D5871919}" type="slidenum">
              <a:rPr lang="it-IT" smtClean="0"/>
              <a:t>73</a:t>
            </a:fld>
            <a:endParaRPr lang="it-IT" dirty="0"/>
          </a:p>
        </p:txBody>
      </p:sp>
    </p:spTree>
    <p:extLst>
      <p:ext uri="{BB962C8B-B14F-4D97-AF65-F5344CB8AC3E}">
        <p14:creationId xmlns:p14="http://schemas.microsoft.com/office/powerpoint/2010/main" val="16959614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441C5DC6-BAF0-417F-9243-FFBA70D1E7CC}"/>
              </a:ext>
            </a:extLst>
          </p:cNvPr>
          <p:cNvSpPr>
            <a:spLocks noGrp="1"/>
          </p:cNvSpPr>
          <p:nvPr>
            <p:ph type="title"/>
          </p:nvPr>
        </p:nvSpPr>
        <p:spPr>
          <a:xfrm>
            <a:off x="1066800" y="431008"/>
            <a:ext cx="10058400" cy="921477"/>
          </a:xfrm>
        </p:spPr>
        <p:txBody>
          <a:bodyPr>
            <a:normAutofit/>
          </a:bodyPr>
          <a:lstStyle/>
          <a:p>
            <a:pPr algn="ctr"/>
            <a:r>
              <a:rPr lang="it-IT" sz="3600" b="1" dirty="0">
                <a:solidFill>
                  <a:srgbClr val="002060"/>
                </a:solidFill>
                <a:latin typeface="Century Schoolbook" panose="02040604050505020304" pitchFamily="18" charset="0"/>
              </a:rPr>
              <a:t>La transazione fiscale</a:t>
            </a:r>
          </a:p>
        </p:txBody>
      </p:sp>
      <p:sp>
        <p:nvSpPr>
          <p:cNvPr id="3" name="Segnaposto contenuto 2">
            <a:extLst>
              <a:ext uri="{FF2B5EF4-FFF2-40B4-BE49-F238E27FC236}">
                <a16:creationId xmlns:a16="http://schemas.microsoft.com/office/drawing/2014/main" id="{269B14F8-9C61-4B0E-86CF-359EC36F1CC6}"/>
              </a:ext>
            </a:extLst>
          </p:cNvPr>
          <p:cNvSpPr>
            <a:spLocks noGrp="1"/>
          </p:cNvSpPr>
          <p:nvPr>
            <p:ph idx="1"/>
          </p:nvPr>
        </p:nvSpPr>
        <p:spPr>
          <a:xfrm>
            <a:off x="1137315" y="2469381"/>
            <a:ext cx="10058400" cy="3096344"/>
          </a:xfrm>
        </p:spPr>
        <p:txBody>
          <a:bodyPr>
            <a:normAutofit/>
          </a:bodyPr>
          <a:lstStyle/>
          <a:p>
            <a:pPr marL="0" indent="0" algn="just">
              <a:lnSpc>
                <a:spcPct val="100000"/>
              </a:lnSpc>
              <a:buNone/>
            </a:pPr>
            <a:r>
              <a:rPr lang="it-IT" dirty="0">
                <a:latin typeface="Century" panose="02040604050505020304" pitchFamily="18" charset="0"/>
              </a:rPr>
              <a:t>L’art. 182 ter prevede che, all’interno della procedura di concordato preventivo o dell’accordo di ristrutturazione, l’imprenditore possa proporre il pagamento parziale o dilazionato dei debiti privilegiati e chirografari relativi ai “</a:t>
            </a:r>
            <a:r>
              <a:rPr lang="it-IT" b="1" dirty="0">
                <a:latin typeface="Century" panose="02040604050505020304" pitchFamily="18" charset="0"/>
              </a:rPr>
              <a:t>tributi amministrati dalle agenzie fiscali”</a:t>
            </a:r>
            <a:r>
              <a:rPr lang="it-IT" dirty="0">
                <a:latin typeface="Century" panose="02040604050505020304" pitchFamily="18" charset="0"/>
              </a:rPr>
              <a:t> ad eccezione di quelli che costituiscono risorse proprie dell’Unione Europea.</a:t>
            </a:r>
          </a:p>
          <a:p>
            <a:pPr algn="just">
              <a:lnSpc>
                <a:spcPct val="100000"/>
              </a:lnSpc>
            </a:pPr>
            <a:endParaRPr lang="it-IT" dirty="0">
              <a:latin typeface="Century" panose="02040604050505020304" pitchFamily="18" charset="0"/>
            </a:endParaRPr>
          </a:p>
          <a:p>
            <a:pPr marL="0" indent="0" algn="just">
              <a:lnSpc>
                <a:spcPct val="100000"/>
              </a:lnSpc>
              <a:buNone/>
            </a:pPr>
            <a:r>
              <a:rPr lang="it-IT" b="1" u="sng" dirty="0">
                <a:latin typeface="Century" panose="02040604050505020304" pitchFamily="18" charset="0"/>
              </a:rPr>
              <a:t>Non prevista per gli Enti Locali </a:t>
            </a:r>
          </a:p>
        </p:txBody>
      </p:sp>
      <p:sp>
        <p:nvSpPr>
          <p:cNvPr id="4" name="Segnaposto numero diapositiva 3">
            <a:extLst>
              <a:ext uri="{FF2B5EF4-FFF2-40B4-BE49-F238E27FC236}">
                <a16:creationId xmlns:a16="http://schemas.microsoft.com/office/drawing/2014/main" id="{E4149B32-84AD-4D6D-880F-2977E79242D5}"/>
              </a:ext>
            </a:extLst>
          </p:cNvPr>
          <p:cNvSpPr>
            <a:spLocks noGrp="1"/>
          </p:cNvSpPr>
          <p:nvPr>
            <p:ph type="sldNum" sz="quarter" idx="12"/>
          </p:nvPr>
        </p:nvSpPr>
        <p:spPr/>
        <p:txBody>
          <a:bodyPr/>
          <a:lstStyle/>
          <a:p>
            <a:fld id="{19798D28-E91C-416C-BE1D-99D2D5871919}" type="slidenum">
              <a:rPr lang="it-IT" smtClean="0"/>
              <a:t>74</a:t>
            </a:fld>
            <a:endParaRPr lang="it-IT" dirty="0"/>
          </a:p>
        </p:txBody>
      </p:sp>
    </p:spTree>
    <p:extLst>
      <p:ext uri="{BB962C8B-B14F-4D97-AF65-F5344CB8AC3E}">
        <p14:creationId xmlns:p14="http://schemas.microsoft.com/office/powerpoint/2010/main" val="30702479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2D5EB4BD-C801-4478-BF5B-FB8CED80DF99}"/>
              </a:ext>
            </a:extLst>
          </p:cNvPr>
          <p:cNvSpPr>
            <a:spLocks noGrp="1"/>
          </p:cNvSpPr>
          <p:nvPr>
            <p:ph type="title"/>
          </p:nvPr>
        </p:nvSpPr>
        <p:spPr>
          <a:xfrm>
            <a:off x="1066800" y="431008"/>
            <a:ext cx="10058400" cy="921477"/>
          </a:xfrm>
        </p:spPr>
        <p:txBody>
          <a:bodyPr>
            <a:normAutofit/>
          </a:bodyPr>
          <a:lstStyle/>
          <a:p>
            <a:pPr algn="ctr"/>
            <a:r>
              <a:rPr lang="it-IT" sz="3600" b="1" dirty="0">
                <a:solidFill>
                  <a:srgbClr val="002060"/>
                </a:solidFill>
                <a:latin typeface="Century Schoolbook" panose="02040604050505020304" pitchFamily="18" charset="0"/>
              </a:rPr>
              <a:t>La transazione fiscale</a:t>
            </a:r>
          </a:p>
        </p:txBody>
      </p:sp>
      <p:sp>
        <p:nvSpPr>
          <p:cNvPr id="3" name="Segnaposto contenuto 2">
            <a:extLst>
              <a:ext uri="{FF2B5EF4-FFF2-40B4-BE49-F238E27FC236}">
                <a16:creationId xmlns:a16="http://schemas.microsoft.com/office/drawing/2014/main" id="{6DB2B28B-CE12-47D6-BCE3-DD60A9694A3E}"/>
              </a:ext>
            </a:extLst>
          </p:cNvPr>
          <p:cNvSpPr>
            <a:spLocks noGrp="1"/>
          </p:cNvSpPr>
          <p:nvPr>
            <p:ph idx="1"/>
          </p:nvPr>
        </p:nvSpPr>
        <p:spPr>
          <a:xfrm>
            <a:off x="776409" y="2132856"/>
            <a:ext cx="10639182" cy="3960440"/>
          </a:xfrm>
        </p:spPr>
        <p:txBody>
          <a:bodyPr>
            <a:normAutofit fontScale="92500" lnSpcReduction="20000"/>
          </a:bodyPr>
          <a:lstStyle/>
          <a:p>
            <a:pPr marL="0" indent="0" algn="just">
              <a:lnSpc>
                <a:spcPct val="110000"/>
              </a:lnSpc>
              <a:buNone/>
            </a:pPr>
            <a:r>
              <a:rPr lang="it-IT" dirty="0">
                <a:latin typeface="Century" panose="02040604050505020304" pitchFamily="18" charset="0"/>
              </a:rPr>
              <a:t>Appare evidente che, la transazione fiscale come disegnata per i tributi erariali non sia ammessa per quelli locali. </a:t>
            </a:r>
          </a:p>
          <a:p>
            <a:pPr marL="0" indent="0" algn="just">
              <a:lnSpc>
                <a:spcPct val="110000"/>
              </a:lnSpc>
              <a:buNone/>
            </a:pPr>
            <a:r>
              <a:rPr lang="it-IT" dirty="0">
                <a:latin typeface="Century" panose="02040604050505020304" pitchFamily="18" charset="0"/>
              </a:rPr>
              <a:t>La guida dell’Agenzia Entrate della Direzione regionale Sicilia, dedicata alla transazione fiscale, delinea le modalità di presentazione e analisi della stessa, indicando, tra i tributi non rientranti nella transazione, proprio i tributi locali.</a:t>
            </a:r>
          </a:p>
          <a:p>
            <a:pPr marL="0" indent="0" algn="just">
              <a:lnSpc>
                <a:spcPct val="110000"/>
              </a:lnSpc>
              <a:buNone/>
            </a:pPr>
            <a:r>
              <a:rPr lang="it-IT" dirty="0">
                <a:latin typeface="Century" panose="02040604050505020304" pitchFamily="18" charset="0"/>
              </a:rPr>
              <a:t>La Corte dei Conti Piemonte – sezione controllo -  Parere n. 15/2007 nell’esprimersi su un quesito proposto da un Comune in merito a somme derivate da una sentenza, ha colto l’occasione per evidenziare che,  </a:t>
            </a:r>
            <a:r>
              <a:rPr lang="it-IT" i="1" dirty="0">
                <a:latin typeface="Century" panose="02040604050505020304" pitchFamily="18" charset="0"/>
              </a:rPr>
              <a:t>con riferimento ai crediti tributari, vige nel nostro ordinamento il principio dell’indisponibilità dell’obbligazione tributaria che trova fondamento nei principi costituzionali di capacità contributiva (art. 53, comma 1) ed imparzialità nell’azione della P.A. (art. 97), espressione entrambi del più generale principio di eguaglianza nell’ambito dei rapporti tributari. Il principio dell’indisponibilità dell’obbligazione tributaria risulta dunque derogabile soltanto in forza di disposizioni di legge eccezionali </a:t>
            </a:r>
            <a:endParaRPr lang="it-IT" dirty="0">
              <a:latin typeface="Century" panose="02040604050505020304" pitchFamily="18" charset="0"/>
            </a:endParaRPr>
          </a:p>
        </p:txBody>
      </p:sp>
      <p:sp>
        <p:nvSpPr>
          <p:cNvPr id="4" name="Segnaposto numero diapositiva 3">
            <a:extLst>
              <a:ext uri="{FF2B5EF4-FFF2-40B4-BE49-F238E27FC236}">
                <a16:creationId xmlns:a16="http://schemas.microsoft.com/office/drawing/2014/main" id="{C328CF35-2818-40E5-BFAD-A02226C7C3F7}"/>
              </a:ext>
            </a:extLst>
          </p:cNvPr>
          <p:cNvSpPr>
            <a:spLocks noGrp="1"/>
          </p:cNvSpPr>
          <p:nvPr>
            <p:ph type="sldNum" sz="quarter" idx="12"/>
          </p:nvPr>
        </p:nvSpPr>
        <p:spPr/>
        <p:txBody>
          <a:bodyPr/>
          <a:lstStyle/>
          <a:p>
            <a:fld id="{19798D28-E91C-416C-BE1D-99D2D5871919}" type="slidenum">
              <a:rPr lang="it-IT" smtClean="0"/>
              <a:t>75</a:t>
            </a:fld>
            <a:endParaRPr lang="it-IT" dirty="0"/>
          </a:p>
        </p:txBody>
      </p:sp>
    </p:spTree>
    <p:extLst>
      <p:ext uri="{BB962C8B-B14F-4D97-AF65-F5344CB8AC3E}">
        <p14:creationId xmlns:p14="http://schemas.microsoft.com/office/powerpoint/2010/main" val="1619940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5FB80F-69E3-429C-BB4F-7265B2652356}"/>
              </a:ext>
            </a:extLst>
          </p:cNvPr>
          <p:cNvSpPr>
            <a:spLocks noGrp="1"/>
          </p:cNvSpPr>
          <p:nvPr>
            <p:ph type="title"/>
          </p:nvPr>
        </p:nvSpPr>
        <p:spPr>
          <a:xfrm>
            <a:off x="839416" y="260648"/>
            <a:ext cx="10513168" cy="1054165"/>
          </a:xfrm>
        </p:spPr>
        <p:txBody>
          <a:bodyPr>
            <a:normAutofit/>
          </a:bodyPr>
          <a:lstStyle/>
          <a:p>
            <a:pPr algn="ctr"/>
            <a:r>
              <a:rPr lang="it-IT" sz="3600" b="1" dirty="0">
                <a:solidFill>
                  <a:srgbClr val="002060"/>
                </a:solidFill>
                <a:latin typeface="Century Schoolbook" panose="02040604050505020304" pitchFamily="18" charset="0"/>
              </a:rPr>
              <a:t>Decadenza accertamento nel 2019</a:t>
            </a:r>
            <a:endParaRPr lang="it-IT" sz="3600" b="1" dirty="0">
              <a:solidFill>
                <a:srgbClr val="002060"/>
              </a:solidFill>
            </a:endParaRPr>
          </a:p>
        </p:txBody>
      </p:sp>
      <p:sp>
        <p:nvSpPr>
          <p:cNvPr id="3" name="Segnaposto contenuto 2">
            <a:extLst>
              <a:ext uri="{FF2B5EF4-FFF2-40B4-BE49-F238E27FC236}">
                <a16:creationId xmlns:a16="http://schemas.microsoft.com/office/drawing/2014/main" id="{2646FA05-9ED6-4110-B8C3-D51EBFD66D83}"/>
              </a:ext>
            </a:extLst>
          </p:cNvPr>
          <p:cNvSpPr>
            <a:spLocks noGrp="1"/>
          </p:cNvSpPr>
          <p:nvPr>
            <p:ph idx="1"/>
          </p:nvPr>
        </p:nvSpPr>
        <p:spPr>
          <a:xfrm>
            <a:off x="1138808" y="2132856"/>
            <a:ext cx="10058400" cy="4023360"/>
          </a:xfrm>
        </p:spPr>
        <p:txBody>
          <a:bodyPr>
            <a:normAutofit/>
          </a:bodyPr>
          <a:lstStyle/>
          <a:p>
            <a:pPr marL="0" indent="0" algn="just">
              <a:buNone/>
            </a:pPr>
            <a:r>
              <a:rPr lang="it-IT" b="1" dirty="0">
                <a:latin typeface="Century Schoolbook" panose="02040604050505020304" pitchFamily="18" charset="0"/>
              </a:rPr>
              <a:t>Accertamento per omesso parziale o tardivo pagamento</a:t>
            </a:r>
            <a:endParaRPr lang="it-IT" dirty="0">
              <a:latin typeface="Century Schoolbook" panose="02040604050505020304" pitchFamily="18" charset="0"/>
            </a:endParaRPr>
          </a:p>
          <a:p>
            <a:pPr marL="0" lvl="0" indent="0" algn="just">
              <a:buNone/>
            </a:pPr>
            <a:r>
              <a:rPr lang="it-IT" b="1" dirty="0">
                <a:latin typeface="Century Schoolbook" panose="02040604050505020304" pitchFamily="18" charset="0"/>
              </a:rPr>
              <a:t>Annualità 2014 TARI:</a:t>
            </a:r>
            <a:r>
              <a:rPr lang="it-IT" dirty="0">
                <a:latin typeface="Century Schoolbook" panose="02040604050505020304" pitchFamily="18" charset="0"/>
              </a:rPr>
              <a:t> gli avvisi di accertamento di liquidazione vanno notificati entro il 31 dicembre 2019. Tutte le attività intermedie compiute non rilevano ai fini della decadenza e della prescrizione L’anno di riferimento non è la scadenza della bolletta dato che per la Tassa rifiuti non c’è un termine di versamento indicato da legge nazionale,  ma quello di competenza del servizio che fa nascere la pretesa.</a:t>
            </a:r>
          </a:p>
          <a:p>
            <a:pPr algn="just"/>
            <a:endParaRPr lang="it-IT" sz="1050" dirty="0">
              <a:latin typeface="Century Schoolbook" panose="02040604050505020304" pitchFamily="18" charset="0"/>
            </a:endParaRPr>
          </a:p>
          <a:p>
            <a:pPr marL="0" lvl="0" indent="0" algn="just">
              <a:buNone/>
            </a:pPr>
            <a:r>
              <a:rPr lang="it-IT" b="1" dirty="0">
                <a:latin typeface="Century Schoolbook" panose="02040604050505020304" pitchFamily="18" charset="0"/>
              </a:rPr>
              <a:t>Annualità 2014 IMU E TASI</a:t>
            </a:r>
            <a:r>
              <a:rPr lang="it-IT" dirty="0">
                <a:latin typeface="Century Schoolbook" panose="02040604050505020304" pitchFamily="18" charset="0"/>
              </a:rPr>
              <a:t>: gli avvisi di accertamento di cosiddetta liquidazione del dovuto in caso di assenza di obbligo dichiarativo devono essere notificati entro il 31 dicembre 2019.</a:t>
            </a:r>
          </a:p>
          <a:p>
            <a:pPr marL="0" indent="0" algn="just">
              <a:buNone/>
            </a:pPr>
            <a:r>
              <a:rPr lang="it-IT" dirty="0">
                <a:latin typeface="Century Schoolbook" panose="02040604050505020304" pitchFamily="18" charset="0"/>
              </a:rPr>
              <a:t>Tutte le attività intermedie compiute non rilevano ai fini della decadenza e della prescrizione</a:t>
            </a:r>
          </a:p>
          <a:p>
            <a:endParaRPr lang="it-IT" dirty="0"/>
          </a:p>
        </p:txBody>
      </p:sp>
      <p:sp>
        <p:nvSpPr>
          <p:cNvPr id="4" name="Segnaposto numero diapositiva 3">
            <a:extLst>
              <a:ext uri="{FF2B5EF4-FFF2-40B4-BE49-F238E27FC236}">
                <a16:creationId xmlns:a16="http://schemas.microsoft.com/office/drawing/2014/main" id="{FA2376B1-DA05-4F3E-B054-C9E7409EDACC}"/>
              </a:ext>
            </a:extLst>
          </p:cNvPr>
          <p:cNvSpPr>
            <a:spLocks noGrp="1"/>
          </p:cNvSpPr>
          <p:nvPr>
            <p:ph type="sldNum" sz="quarter" idx="12"/>
          </p:nvPr>
        </p:nvSpPr>
        <p:spPr/>
        <p:txBody>
          <a:bodyPr/>
          <a:lstStyle/>
          <a:p>
            <a:fld id="{2C71CAC6-3087-4811-BEF3-519E0C9849BB}" type="slidenum">
              <a:rPr lang="it-IT" smtClean="0"/>
              <a:t>8</a:t>
            </a:fld>
            <a:endParaRPr lang="it-IT" dirty="0"/>
          </a:p>
        </p:txBody>
      </p:sp>
    </p:spTree>
    <p:extLst>
      <p:ext uri="{BB962C8B-B14F-4D97-AF65-F5344CB8AC3E}">
        <p14:creationId xmlns:p14="http://schemas.microsoft.com/office/powerpoint/2010/main" val="312875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6919CC4E-B39A-4E0A-AFB7-08DCA3C20448}"/>
              </a:ext>
            </a:extLst>
          </p:cNvPr>
          <p:cNvSpPr>
            <a:spLocks noGrp="1"/>
          </p:cNvSpPr>
          <p:nvPr>
            <p:ph type="title"/>
          </p:nvPr>
        </p:nvSpPr>
        <p:spPr>
          <a:xfrm>
            <a:off x="1106433" y="188641"/>
            <a:ext cx="10106049" cy="936104"/>
          </a:xfrm>
        </p:spPr>
        <p:txBody>
          <a:bodyPr>
            <a:noAutofit/>
          </a:bodyPr>
          <a:lstStyle/>
          <a:p>
            <a:pPr algn="ctr"/>
            <a:r>
              <a:rPr lang="it-IT" sz="3200" b="1" dirty="0">
                <a:solidFill>
                  <a:srgbClr val="002060"/>
                </a:solidFill>
                <a:latin typeface="Century Schoolbook" panose="02040604050505020304" pitchFamily="18" charset="0"/>
              </a:rPr>
              <a:t>L’articolo 1, comma 162, della Legge n. 296/2006</a:t>
            </a:r>
            <a:br>
              <a:rPr lang="it-IT" sz="2800" b="1" dirty="0">
                <a:solidFill>
                  <a:srgbClr val="002060"/>
                </a:solidFill>
                <a:latin typeface="Century Schoolbook" panose="02040604050505020304" pitchFamily="18" charset="0"/>
              </a:rPr>
            </a:br>
            <a:r>
              <a:rPr lang="it-IT" sz="2800" b="1" dirty="0">
                <a:solidFill>
                  <a:srgbClr val="002060"/>
                </a:solidFill>
                <a:latin typeface="Century Schoolbook" panose="02040604050505020304" pitchFamily="18" charset="0"/>
              </a:rPr>
              <a:t>Attività di accertamento</a:t>
            </a:r>
            <a:endParaRPr lang="it-IT" sz="2800" dirty="0">
              <a:latin typeface="Century" panose="02040604050505020304" pitchFamily="18" charset="0"/>
            </a:endParaRPr>
          </a:p>
        </p:txBody>
      </p:sp>
      <p:graphicFrame>
        <p:nvGraphicFramePr>
          <p:cNvPr id="5" name="Segnaposto contenuto 4">
            <a:extLst>
              <a:ext uri="{FF2B5EF4-FFF2-40B4-BE49-F238E27FC236}">
                <a16:creationId xmlns:a16="http://schemas.microsoft.com/office/drawing/2014/main" id="{CF943169-591C-47E3-AD8A-3A77362DE660}"/>
              </a:ext>
            </a:extLst>
          </p:cNvPr>
          <p:cNvGraphicFramePr>
            <a:graphicFrameLocks noGrp="1"/>
          </p:cNvGraphicFramePr>
          <p:nvPr>
            <p:ph idx="1"/>
            <p:extLst>
              <p:ext uri="{D42A27DB-BD31-4B8C-83A1-F6EECF244321}">
                <p14:modId xmlns:p14="http://schemas.microsoft.com/office/powerpoint/2010/main" val="3166360186"/>
              </p:ext>
            </p:extLst>
          </p:nvPr>
        </p:nvGraphicFramePr>
        <p:xfrm>
          <a:off x="979517" y="1124745"/>
          <a:ext cx="10517083" cy="5241867"/>
        </p:xfrm>
        <a:graphic>
          <a:graphicData uri="http://schemas.openxmlformats.org/drawingml/2006/table">
            <a:tbl>
              <a:tblPr firstRow="1" bandRow="1">
                <a:tableStyleId>{5C22544A-7EE6-4342-B048-85BDC9FD1C3A}</a:tableStyleId>
              </a:tblPr>
              <a:tblGrid>
                <a:gridCol w="10517083">
                  <a:extLst>
                    <a:ext uri="{9D8B030D-6E8A-4147-A177-3AD203B41FA5}">
                      <a16:colId xmlns:a16="http://schemas.microsoft.com/office/drawing/2014/main" val="1959443431"/>
                    </a:ext>
                  </a:extLst>
                </a:gridCol>
              </a:tblGrid>
              <a:tr h="2863008">
                <a:tc>
                  <a:txBody>
                    <a:bodyPr/>
                    <a:lstStyle/>
                    <a:p>
                      <a:pPr algn="just"/>
                      <a:r>
                        <a:rPr lang="it-IT" sz="1800" b="1" i="1" kern="1200" dirty="0">
                          <a:solidFill>
                            <a:schemeClr val="lt1"/>
                          </a:solidFill>
                          <a:effectLst/>
                          <a:latin typeface="Century" panose="02040604050505020304" pitchFamily="18" charset="0"/>
                          <a:ea typeface="+mn-ea"/>
                          <a:cs typeface="+mn-cs"/>
                        </a:rPr>
                        <a:t>Gli avvisi di accertamento in rettifica e d'ufficio devono essere motivati in relazione ai presupposti di fatto ed alle ragioni giuridiche che li hanno determinati; se la motivazione fa riferimento ad un altro atto non conosciuto nè ricevuto dal contribuente, questo deve essere allegato all'atto che lo richiama, salvo che quest'ultimo non ne riproduca il contenuto essenziale. Gli avvisi devono contenere, altresì, l'indicazione dell'ufficio presso il quale è possibile ottenere informazioni complete in merito all'atto notificato, del responsabile del procedimento, dell'organo o dell'autorità amministrativa presso i quali è possibile promuovere un riesame anche nel merito dell'atto in sede di autotutela, delle modalità, del termine e dell'organo giurisdizionale cui è possibile ricorrere, nonchè il termine di sessanta giorni entro cui effettuare il relativo pagamento. Gli avvisi sono sottoscritti dal funzionario designato dall’Ente Locale per la gestione del tributo</a:t>
                      </a:r>
                      <a:endParaRPr lang="it-IT" dirty="0">
                        <a:latin typeface="Century" panose="02040604050505020304" pitchFamily="18" charset="0"/>
                      </a:endParaRPr>
                    </a:p>
                  </a:txBody>
                  <a:tcPr/>
                </a:tc>
                <a:extLst>
                  <a:ext uri="{0D108BD9-81ED-4DB2-BD59-A6C34878D82A}">
                    <a16:rowId xmlns:a16="http://schemas.microsoft.com/office/drawing/2014/main" val="2977303035"/>
                  </a:ext>
                </a:extLst>
              </a:tr>
              <a:tr h="351437">
                <a:tc>
                  <a:txBody>
                    <a:bodyPr/>
                    <a:lstStyle/>
                    <a:p>
                      <a:pPr marL="285750" indent="-285750">
                        <a:buFont typeface="Wingdings" panose="05000000000000000000" pitchFamily="2" charset="2"/>
                        <a:buChar char="q"/>
                      </a:pPr>
                      <a:r>
                        <a:rPr lang="it-IT" sz="1800" dirty="0">
                          <a:latin typeface="Century" panose="02040604050505020304" pitchFamily="18" charset="0"/>
                        </a:rPr>
                        <a:t>Motivazione: presupposti di fatto e ragioni giuridiche</a:t>
                      </a:r>
                      <a:endParaRPr lang="it-IT" dirty="0">
                        <a:latin typeface="Century" panose="02040604050505020304" pitchFamily="18" charset="0"/>
                      </a:endParaRPr>
                    </a:p>
                  </a:txBody>
                  <a:tcPr/>
                </a:tc>
                <a:extLst>
                  <a:ext uri="{0D108BD9-81ED-4DB2-BD59-A6C34878D82A}">
                    <a16:rowId xmlns:a16="http://schemas.microsoft.com/office/drawing/2014/main" val="3755470302"/>
                  </a:ext>
                </a:extLst>
              </a:tr>
              <a:tr h="351437">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Gli allegati: motivazione </a:t>
                      </a:r>
                      <a:r>
                        <a:rPr lang="it-IT" sz="1800" i="1" dirty="0">
                          <a:latin typeface="Century" panose="02040604050505020304" pitchFamily="18" charset="0"/>
                        </a:rPr>
                        <a:t>per relationem</a:t>
                      </a:r>
                    </a:p>
                  </a:txBody>
                  <a:tcPr/>
                </a:tc>
                <a:extLst>
                  <a:ext uri="{0D108BD9-81ED-4DB2-BD59-A6C34878D82A}">
                    <a16:rowId xmlns:a16="http://schemas.microsoft.com/office/drawing/2014/main" val="1250294781"/>
                  </a:ext>
                </a:extLst>
              </a:tr>
              <a:tr h="351437">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Informazioni a tutela e difesa del contribuente – autotutela</a:t>
                      </a:r>
                    </a:p>
                  </a:txBody>
                  <a:tcPr/>
                </a:tc>
                <a:extLst>
                  <a:ext uri="{0D108BD9-81ED-4DB2-BD59-A6C34878D82A}">
                    <a16:rowId xmlns:a16="http://schemas.microsoft.com/office/drawing/2014/main" val="681205127"/>
                  </a:ext>
                </a:extLst>
              </a:tr>
              <a:tr h="351437">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Ricorso, reclamo e mediazione</a:t>
                      </a:r>
                    </a:p>
                  </a:txBody>
                  <a:tcPr/>
                </a:tc>
                <a:extLst>
                  <a:ext uri="{0D108BD9-81ED-4DB2-BD59-A6C34878D82A}">
                    <a16:rowId xmlns:a16="http://schemas.microsoft.com/office/drawing/2014/main" val="2537622344"/>
                  </a:ext>
                </a:extLst>
              </a:tr>
              <a:tr h="37622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Termine di pagamento</a:t>
                      </a:r>
                    </a:p>
                  </a:txBody>
                  <a:tcPr/>
                </a:tc>
                <a:extLst>
                  <a:ext uri="{0D108BD9-81ED-4DB2-BD59-A6C34878D82A}">
                    <a16:rowId xmlns:a16="http://schemas.microsoft.com/office/drawing/2014/main" val="2062037947"/>
                  </a:ext>
                </a:extLst>
              </a:tr>
              <a:tr h="53959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it-IT" sz="1800" dirty="0">
                          <a:latin typeface="Century" panose="02040604050505020304" pitchFamily="18" charset="0"/>
                        </a:rPr>
                        <a:t>Sottoscrizione del funzionario</a:t>
                      </a:r>
                    </a:p>
                  </a:txBody>
                  <a:tcPr/>
                </a:tc>
                <a:extLst>
                  <a:ext uri="{0D108BD9-81ED-4DB2-BD59-A6C34878D82A}">
                    <a16:rowId xmlns:a16="http://schemas.microsoft.com/office/drawing/2014/main" val="3075694390"/>
                  </a:ext>
                </a:extLst>
              </a:tr>
            </a:tbl>
          </a:graphicData>
        </a:graphic>
      </p:graphicFrame>
      <p:sp>
        <p:nvSpPr>
          <p:cNvPr id="4" name="Segnaposto numero diapositiva 3">
            <a:extLst>
              <a:ext uri="{FF2B5EF4-FFF2-40B4-BE49-F238E27FC236}">
                <a16:creationId xmlns:a16="http://schemas.microsoft.com/office/drawing/2014/main" id="{A685B617-BB13-4D94-B525-DA3713E7808F}"/>
              </a:ext>
            </a:extLst>
          </p:cNvPr>
          <p:cNvSpPr>
            <a:spLocks noGrp="1"/>
          </p:cNvSpPr>
          <p:nvPr>
            <p:ph type="sldNum" sz="quarter" idx="12"/>
          </p:nvPr>
        </p:nvSpPr>
        <p:spPr/>
        <p:txBody>
          <a:bodyPr/>
          <a:lstStyle/>
          <a:p>
            <a:fld id="{19798D28-E91C-416C-BE1D-99D2D5871919}" type="slidenum">
              <a:rPr lang="it-IT" smtClean="0"/>
              <a:t>9</a:t>
            </a:fld>
            <a:endParaRPr lang="it-IT" dirty="0"/>
          </a:p>
        </p:txBody>
      </p:sp>
    </p:spTree>
    <p:extLst>
      <p:ext uri="{BB962C8B-B14F-4D97-AF65-F5344CB8AC3E}">
        <p14:creationId xmlns:p14="http://schemas.microsoft.com/office/powerpoint/2010/main" val="3663865796"/>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5979</TotalTime>
  <Words>9082</Words>
  <Application>Microsoft Office PowerPoint</Application>
  <PresentationFormat>Widescreen</PresentationFormat>
  <Paragraphs>528</Paragraphs>
  <Slides>75</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75</vt:i4>
      </vt:variant>
    </vt:vector>
  </HeadingPairs>
  <TitlesOfParts>
    <vt:vector size="84" baseType="lpstr">
      <vt:lpstr>Arial</vt:lpstr>
      <vt:lpstr>Calibri</vt:lpstr>
      <vt:lpstr>Calibri Light</vt:lpstr>
      <vt:lpstr>Century</vt:lpstr>
      <vt:lpstr>Century Schoolbook</vt:lpstr>
      <vt:lpstr>Comic Sans MS</vt:lpstr>
      <vt:lpstr>Times New Roman</vt:lpstr>
      <vt:lpstr>Wingdings</vt:lpstr>
      <vt:lpstr>Retrospettivo</vt:lpstr>
      <vt:lpstr>Presentazione standard di PowerPoint</vt:lpstr>
      <vt:lpstr>L’ACCERTAMENTO DEI TRIBUTI LOCALI </vt:lpstr>
      <vt:lpstr>La fase di accertamento e l’avviso  nella Legge n. 296/2006</vt:lpstr>
      <vt:lpstr>L’accertamento: regole generali</vt:lpstr>
      <vt:lpstr>Il sistema sanzionatorio</vt:lpstr>
      <vt:lpstr>L’articolo 1, comma 161, della Legge n. 296/2006 Attività di accertamento</vt:lpstr>
      <vt:lpstr>Decadenza accertamento nel 2019</vt:lpstr>
      <vt:lpstr>Decadenza accertamento nel 2019</vt:lpstr>
      <vt:lpstr>L’articolo 1, comma 162, della Legge n. 296/2006 Attività di accertamento</vt:lpstr>
      <vt:lpstr>L’articolo 1, comma 162, della Legge n. 296/2006 Avviso di accertamento – Motivazione</vt:lpstr>
      <vt:lpstr>L’articolo 1, comma 162, della Legge n. 296/2006 Avviso di accertamento – Motivazione</vt:lpstr>
      <vt:lpstr>L’articolo 1, comma 162, della Legge n. 296/2006 Avviso di accertamento</vt:lpstr>
      <vt:lpstr> Arrotondamenti e importi minimi</vt:lpstr>
      <vt:lpstr> Informazioni a tutela del contribuente</vt:lpstr>
      <vt:lpstr> Autotutela amministrativa</vt:lpstr>
      <vt:lpstr>  </vt:lpstr>
      <vt:lpstr>Presentazione standard di PowerPoint</vt:lpstr>
      <vt:lpstr>Corte di Cassazione n. 4933/2019  Autotutela accertamento definitivo</vt:lpstr>
      <vt:lpstr> Funzionario responsabile del tributo </vt:lpstr>
      <vt:lpstr> Funzionario responsabile del tributo Indicazione a stampa</vt:lpstr>
      <vt:lpstr> Funzionario responsabile del tributo Indicazione a stampa</vt:lpstr>
      <vt:lpstr>Le sanzioni per la IUC (IMU TARI TASI)</vt:lpstr>
      <vt:lpstr> Corte di Cassazione 932/2009 </vt:lpstr>
      <vt:lpstr>Legge n. 147/2013, art. 1  Obbligo dichiarativo IUC </vt:lpstr>
      <vt:lpstr>Sistema sanzionatorio IUC</vt:lpstr>
      <vt:lpstr>Articolo 13 D.Lgs n. 471/1997 per IMU TASI TARI </vt:lpstr>
      <vt:lpstr>Decadenza tributi locali</vt:lpstr>
      <vt:lpstr>Decadenza nel 2019</vt:lpstr>
      <vt:lpstr>Presentazione standard di PowerPoint</vt:lpstr>
      <vt:lpstr>Procedure di notifica</vt:lpstr>
      <vt:lpstr>Legge n. 890/1982   Norma sulla notificazione degli atti giudiziari</vt:lpstr>
      <vt:lpstr>Legge n. 890/1982   Norma sulla notificazione degli atti. La compiuta giacenza</vt:lpstr>
      <vt:lpstr>  Raccomandata AR  La compiuta giacenza</vt:lpstr>
      <vt:lpstr>Presentazione standard di PowerPoint</vt:lpstr>
      <vt:lpstr>Il perfezionamento della notifica</vt:lpstr>
      <vt:lpstr>La scissione della notifica</vt:lpstr>
      <vt:lpstr>La scissione della notifica</vt:lpstr>
      <vt:lpstr>PEC (D.Lgs. n. 82/2005) Norma sulla notificazione </vt:lpstr>
      <vt:lpstr>PEC (D.Lgs. n. 82/2005) Norma sulla notificazione (art. 2)</vt:lpstr>
      <vt:lpstr>PEC (D.Lgs n. 82/2005) Domicilio digitale</vt:lpstr>
      <vt:lpstr>Circolare Ministero Interno 20/02/2018 per le sanzioni amministrative</vt:lpstr>
      <vt:lpstr>Presentazione standard di PowerPoint</vt:lpstr>
      <vt:lpstr>SUCCESSIONI EREDITARIE </vt:lpstr>
      <vt:lpstr>Lo stato di erede Le somme pregresse fino al decesso </vt:lpstr>
      <vt:lpstr>Vicende dell’eredità A chi notificare</vt:lpstr>
      <vt:lpstr>Vicende dell’eredità A chi notificare</vt:lpstr>
      <vt:lpstr>Lo stato di erede Le somme pregresse fino al decesso </vt:lpstr>
      <vt:lpstr>Vicende dell’eredità La rinuncia</vt:lpstr>
      <vt:lpstr>Vicende dell’eredità Accettazione con beneficio inventario</vt:lpstr>
      <vt:lpstr>Vicende dell’eredità Eredità giacente</vt:lpstr>
      <vt:lpstr>Nuovo Codice della crisi d’impresa  e dell’insolvenza</vt:lpstr>
      <vt:lpstr>Nuovo Codice della crisi d’impresa  e dell’insolvenza</vt:lpstr>
      <vt:lpstr>La crisi dell’impresa In attesa dell’attuazione del nuovo Codice</vt:lpstr>
      <vt:lpstr>L’accordo di ristrutturazione dei debiti</vt:lpstr>
      <vt:lpstr>Concordato preventivo (art. 182 bis)</vt:lpstr>
      <vt:lpstr>Concordato preventivo (art. 182 bis)</vt:lpstr>
      <vt:lpstr>Concordato preventivo (art. 182 bis) Effetti</vt:lpstr>
      <vt:lpstr>Concordato preventivo (art. 182 bis) Effetti</vt:lpstr>
      <vt:lpstr>Il fallimento</vt:lpstr>
      <vt:lpstr>Il fallimento</vt:lpstr>
      <vt:lpstr>Il fallimento La domanda di ammissione al passivo</vt:lpstr>
      <vt:lpstr>Il fallimento A chi notificare</vt:lpstr>
      <vt:lpstr>Il fallimento IMU dovuta</vt:lpstr>
      <vt:lpstr>Il fallimento IMU dovuta</vt:lpstr>
      <vt:lpstr>Il privilegio</vt:lpstr>
      <vt:lpstr>La domanda di insinuazione</vt:lpstr>
      <vt:lpstr>La domanda di insinuazione</vt:lpstr>
      <vt:lpstr>Liquidazione volontaria</vt:lpstr>
      <vt:lpstr>Liquidazione volontaria</vt:lpstr>
      <vt:lpstr>Liquidazione volontaria</vt:lpstr>
      <vt:lpstr>Liquidazione volontaria</vt:lpstr>
      <vt:lpstr>La transazione fiscale</vt:lpstr>
      <vt:lpstr>La transazione fiscale</vt:lpstr>
      <vt:lpstr>La transazione fiscale</vt:lpstr>
      <vt:lpstr>La transazione fiscale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Cristina</dc:creator>
  <cp:lastModifiedBy>Luca Nobilini</cp:lastModifiedBy>
  <cp:revision>271</cp:revision>
  <dcterms:created xsi:type="dcterms:W3CDTF">2016-10-23T06:42:04Z</dcterms:created>
  <dcterms:modified xsi:type="dcterms:W3CDTF">2019-05-02T13:26:27Z</dcterms:modified>
</cp:coreProperties>
</file>